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9" r:id="rId2"/>
    <p:sldId id="283" r:id="rId3"/>
    <p:sldId id="282" r:id="rId4"/>
    <p:sldId id="300" r:id="rId5"/>
    <p:sldId id="353" r:id="rId6"/>
    <p:sldId id="366" r:id="rId7"/>
    <p:sldId id="368" r:id="rId8"/>
    <p:sldId id="354" r:id="rId9"/>
    <p:sldId id="360" r:id="rId10"/>
    <p:sldId id="362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59"/>
    <a:srgbClr val="3A3A39"/>
    <a:srgbClr val="393938"/>
    <a:srgbClr val="2E7D9C"/>
    <a:srgbClr val="D3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89871" autoAdjust="0"/>
  </p:normalViewPr>
  <p:slideViewPr>
    <p:cSldViewPr snapToGrid="0">
      <p:cViewPr varScale="1">
        <p:scale>
          <a:sx n="103" d="100"/>
          <a:sy n="103" d="100"/>
        </p:scale>
        <p:origin x="1560" y="10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4126CB1-007B-465E-91E9-F50579789F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7D8AD-99C2-4874-8B58-009172227B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EB764-0C65-4AC0-A31D-5D6E7647B8F7}" type="datetime1">
              <a:rPr lang="fr-FR" smtClean="0"/>
              <a:t>30/06/2022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30DCB-E90A-4CF6-A74E-945B93E74A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Initiation ordinateur - 2/5 prise en main du bureau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56564D-CE8F-4DA4-83C8-52FE0EC93C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50D53-B0F8-4D96-B0BB-12136E80D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67913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Prise en main de l'ordinateur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D74FE-B34B-4590-9DE0-EED71F224BCB}" type="datetime1">
              <a:rPr lang="fr-FR" smtClean="0"/>
              <a:t>30/06/2022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Initiation ordinateur - 2/5 prise en main du bureau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A329-8A6A-4E04-B1BA-E701A88F7E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5904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Mise_en_pag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fr.wikipedia.org/wiki/Ordinateur" TargetMode="External"/><Relationship Id="rId5" Type="http://schemas.openxmlformats.org/officeDocument/2006/relationships/hyperlink" Target="https://fr.wikipedia.org/wiki/Syst%C3%A8me_d%27exploitation" TargetMode="External"/><Relationship Id="rId4" Type="http://schemas.openxmlformats.org/officeDocument/2006/relationships/hyperlink" Target="https://fr.wikipedia.org/wiki/Logiciel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La corbeille </a:t>
            </a:r>
            <a:r>
              <a:rPr lang="fr-FR" dirty="0"/>
              <a:t>: c’est une poubelle, vous y trouverez tous les éléments que vous avez supprimés</a:t>
            </a:r>
          </a:p>
          <a:p>
            <a:r>
              <a:rPr lang="fr-FR" b="1" dirty="0"/>
              <a:t>Navigateur chrome/</a:t>
            </a:r>
            <a:r>
              <a:rPr lang="fr-FR" b="1" dirty="0" err="1"/>
              <a:t>mozilla</a:t>
            </a:r>
            <a:r>
              <a:rPr lang="fr-FR" b="1" dirty="0"/>
              <a:t> : </a:t>
            </a:r>
            <a:r>
              <a:rPr lang="fr-FR" b="0" dirty="0"/>
              <a:t>cela permet d’aller sur internet</a:t>
            </a:r>
          </a:p>
          <a:p>
            <a:r>
              <a:rPr lang="fr-FR" b="1" dirty="0"/>
              <a:t>Fichier</a:t>
            </a:r>
          </a:p>
          <a:p>
            <a:r>
              <a:rPr lang="fr-FR" b="1" dirty="0"/>
              <a:t>Dossier</a:t>
            </a:r>
          </a:p>
          <a:p>
            <a:r>
              <a:rPr lang="fr-FR" b="1" dirty="0"/>
              <a:t>Barre des tâches</a:t>
            </a:r>
          </a:p>
          <a:p>
            <a:r>
              <a:rPr lang="fr-FR" b="1" dirty="0"/>
              <a:t>paramètres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907AD7F-65C1-4B59-A9AC-3EE17F225C81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77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122B408-7837-47D4-AFE3-09EA867E2E24}" type="datetime1">
              <a:rPr lang="fr-FR" smtClean="0"/>
              <a:t>01/07/2022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33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dirty="0"/>
              <a:t>Ici la fenêtre du dossier « fonds d’écran »</a:t>
            </a:r>
            <a:endParaRPr lang="fr-FR" sz="1400" i="0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B2E2146-C6D1-4CB2-8BE4-CD7FA01CC358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7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dirty="0"/>
              <a:t>Ici la fenêtre du dossier « fonds d’écran »</a:t>
            </a:r>
            <a:endParaRPr lang="fr-FR" sz="1400" i="0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F1A838B-FCDE-4C5F-9DF2-8348FCE3DA17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350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i="0" dirty="0"/>
              <a:t>Ici la fenêtre du dossier « fonds d’écran »</a:t>
            </a:r>
            <a:endParaRPr lang="fr-FR" sz="1400" i="0" dirty="0"/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630C4D4-4B7C-4A38-87D2-0F5D014FA432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570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3C567C0-2387-4F08-B226-37F599466F57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658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FF606FC-3AEA-4BAD-B79A-9C429902DDEE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179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spécificité du PDF est de préserver la </a:t>
            </a:r>
            <a:r>
              <a:rPr lang="fr-FR" dirty="0">
                <a:hlinkClick r:id="rId3" tooltip="Mise en page"/>
              </a:rPr>
              <a:t>mise en page</a:t>
            </a:r>
            <a:r>
              <a:rPr lang="fr-FR" dirty="0"/>
              <a:t> d’un document — polices de caractère, images, objets graphiques, etc. — telle qu'elle a été définie par son auteur, et cela quels que soient le </a:t>
            </a:r>
            <a:r>
              <a:rPr lang="fr-FR" dirty="0">
                <a:hlinkClick r:id="rId4" tooltip="Logiciel"/>
              </a:rPr>
              <a:t>logiciel</a:t>
            </a:r>
            <a:r>
              <a:rPr lang="fr-FR" dirty="0"/>
              <a:t>, le </a:t>
            </a:r>
            <a:r>
              <a:rPr lang="fr-FR" dirty="0">
                <a:hlinkClick r:id="rId5" tooltip="Système d'exploitation"/>
              </a:rPr>
              <a:t>système d'exploitation</a:t>
            </a:r>
            <a:r>
              <a:rPr lang="fr-FR" dirty="0"/>
              <a:t> et l'</a:t>
            </a:r>
            <a:r>
              <a:rPr lang="fr-FR" dirty="0">
                <a:hlinkClick r:id="rId6" tooltip="Ordinateur"/>
              </a:rPr>
              <a:t>ordinateur</a:t>
            </a:r>
            <a:r>
              <a:rPr lang="fr-FR" dirty="0"/>
              <a:t> utilisés pour l’imprimer ou le visualiser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4F155AE-E5D6-451B-80C8-243ABA660892}" type="datetime1">
              <a:rPr lang="fr-FR" smtClean="0"/>
              <a:t>01/07/2022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59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8D8259B-4461-4281-8E8F-3A42582A46A5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761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90FBDE-11B6-442F-86F3-0744E6E322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D442BE6-0785-4695-A318-AC7D0E053657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75AE5F-6397-406D-BBA4-AA7A695C1E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8D6A57-F8E2-44E7-AF38-A53CB38787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74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14AB-0CE0-490A-AAAF-58FDE0976EF7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1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A393F-81C6-4A88-B505-9E4BC4EA34D3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15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792E7-0CE7-4AF6-9056-312CCDF54C72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4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ED41-5437-4374-BB87-396D58A4D4C1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39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5D1-6B93-4E64-870B-90D858462D45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00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D768B-7E60-460C-A62A-CA40924C7312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33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3470D-20D6-4A38-8632-F6C3E40BE426}" type="datetime1">
              <a:rPr lang="fr-FR" smtClean="0"/>
              <a:t>30/06/2022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08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9E2F-E4FC-4F39-9284-16B71806D4EF}" type="datetime1">
              <a:rPr lang="fr-FR" smtClean="0"/>
              <a:t>30/06/2022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45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6464-17BB-443F-BE67-1F14201013FD}" type="datetime1">
              <a:rPr lang="fr-FR" smtClean="0"/>
              <a:t>30/06/2022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66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954C-229E-4D78-B1D7-FB890DDCE5C6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82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DD82-199F-4545-BCBB-CF583DC5AB7F}" type="datetime1">
              <a:rPr lang="fr-FR" smtClean="0"/>
              <a:t>30/06/2022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3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9424A-47C3-4C3F-85A6-B064EC103B8E}" type="datetime1">
              <a:rPr lang="fr-FR" smtClean="0"/>
              <a:t>30/06/2022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Faites du tri, dans l'ordi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496C-A674-488F-82D3-A6592634C0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83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hyperlink" Target="http://www.peyruis.f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5" y="-29156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Zoom sur le bureau</a:t>
            </a:r>
          </a:p>
        </p:txBody>
      </p:sp>
      <p:sp>
        <p:nvSpPr>
          <p:cNvPr id="78" name="Espace réservé du pied de page 77">
            <a:extLst>
              <a:ext uri="{FF2B5EF4-FFF2-40B4-BE49-F238E27FC236}">
                <a16:creationId xmlns:a16="http://schemas.microsoft.com/office/drawing/2014/main" id="{03C1211F-8129-454D-A3DE-EB7597F4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FB71B-8F70-4E1A-8071-7450FA1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1</a:t>
            </a:fld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7" y="559736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E9F6F3B7-936C-1FC7-E319-98001DB92E4E}"/>
              </a:ext>
            </a:extLst>
          </p:cNvPr>
          <p:cNvGrpSpPr/>
          <p:nvPr/>
        </p:nvGrpSpPr>
        <p:grpSpPr>
          <a:xfrm>
            <a:off x="138016" y="1250494"/>
            <a:ext cx="9003064" cy="4640823"/>
            <a:chOff x="0" y="785459"/>
            <a:chExt cx="9003064" cy="4640823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D54C4734-7699-4C12-896B-19AEDDDC0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5591" y="785459"/>
              <a:ext cx="7250936" cy="4115892"/>
            </a:xfrm>
            <a:prstGeom prst="rect">
              <a:avLst/>
            </a:prstGeom>
          </p:spPr>
        </p:pic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E870079-2E0B-4675-BFE6-BBC21D28BC3E}"/>
                </a:ext>
              </a:extLst>
            </p:cNvPr>
            <p:cNvSpPr/>
            <p:nvPr/>
          </p:nvSpPr>
          <p:spPr>
            <a:xfrm>
              <a:off x="1521810" y="3216825"/>
              <a:ext cx="1039381" cy="96831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C4C17A6C-3B5B-49CC-99F3-21D3D71E0EB7}"/>
                </a:ext>
              </a:extLst>
            </p:cNvPr>
            <p:cNvGrpSpPr/>
            <p:nvPr/>
          </p:nvGrpSpPr>
          <p:grpSpPr>
            <a:xfrm>
              <a:off x="1468794" y="1905154"/>
              <a:ext cx="1341948" cy="1077019"/>
              <a:chOff x="1440024" y="2503537"/>
              <a:chExt cx="1825800" cy="1436914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A491D1F3-C5A4-48A0-9FC8-FF512DAFE033}"/>
                  </a:ext>
                </a:extLst>
              </p:cNvPr>
              <p:cNvSpPr/>
              <p:nvPr/>
            </p:nvSpPr>
            <p:spPr>
              <a:xfrm>
                <a:off x="1440024" y="2503537"/>
                <a:ext cx="1539551" cy="1436914"/>
              </a:xfrm>
              <a:prstGeom prst="ellipse">
                <a:avLst/>
              </a:prstGeom>
              <a:noFill/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63"/>
              </a:p>
            </p:txBody>
          </p:sp>
          <p:cxnSp>
            <p:nvCxnSpPr>
              <p:cNvPr id="15" name="Connecteur droit avec flèche 14">
                <a:extLst>
                  <a:ext uri="{FF2B5EF4-FFF2-40B4-BE49-F238E27FC236}">
                    <a16:creationId xmlns:a16="http://schemas.microsoft.com/office/drawing/2014/main" id="{26658237-216A-4411-A987-7AF60609DA7D}"/>
                  </a:ext>
                </a:extLst>
              </p:cNvPr>
              <p:cNvCxnSpPr>
                <a:cxnSpLocks/>
                <a:endCxn id="26" idx="1"/>
              </p:cNvCxnSpPr>
              <p:nvPr/>
            </p:nvCxnSpPr>
            <p:spPr>
              <a:xfrm>
                <a:off x="2883079" y="2561772"/>
                <a:ext cx="382745" cy="587834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AAD16E9-F585-46CE-9C20-D44712C031A2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 flipV="1">
              <a:off x="2500630" y="3164836"/>
              <a:ext cx="299566" cy="294742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A25BCF0E-B703-4403-9E56-76AD4BCDC0A6}"/>
                </a:ext>
              </a:extLst>
            </p:cNvPr>
            <p:cNvSpPr txBox="1"/>
            <p:nvPr/>
          </p:nvSpPr>
          <p:spPr>
            <a:xfrm>
              <a:off x="2722684" y="855884"/>
              <a:ext cx="1230414" cy="667683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Corbeille : </a:t>
              </a:r>
              <a:r>
                <a:rPr lang="fr-FR" sz="1138" dirty="0"/>
                <a:t>on y retrouve ce qui est supprimé</a:t>
              </a:r>
              <a:endParaRPr lang="fr-FR" sz="1463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0B268D2D-9785-4860-9371-82A97E8E1C92}"/>
                </a:ext>
              </a:extLst>
            </p:cNvPr>
            <p:cNvSpPr/>
            <p:nvPr/>
          </p:nvSpPr>
          <p:spPr>
            <a:xfrm>
              <a:off x="1540628" y="799132"/>
              <a:ext cx="883156" cy="851297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29DEA6F2-01D6-4EB8-B0DE-B276896ADAE8}"/>
                </a:ext>
              </a:extLst>
            </p:cNvPr>
            <p:cNvCxnSpPr>
              <a:cxnSpLocks/>
              <a:stCxn id="18" idx="6"/>
              <a:endCxn id="28" idx="1"/>
            </p:cNvCxnSpPr>
            <p:nvPr/>
          </p:nvCxnSpPr>
          <p:spPr>
            <a:xfrm flipV="1">
              <a:off x="2423784" y="1189726"/>
              <a:ext cx="298900" cy="35055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E878E7E9-5BA5-47EB-B166-0893FB7CC226}"/>
                </a:ext>
              </a:extLst>
            </p:cNvPr>
            <p:cNvGrpSpPr/>
            <p:nvPr/>
          </p:nvGrpSpPr>
          <p:grpSpPr>
            <a:xfrm>
              <a:off x="1308610" y="4454572"/>
              <a:ext cx="656188" cy="433435"/>
              <a:chOff x="687452" y="2503537"/>
              <a:chExt cx="2292123" cy="1436914"/>
            </a:xfrm>
          </p:grpSpPr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EFA6C01D-A8C7-4FA4-AF46-32F1AFB550C9}"/>
                  </a:ext>
                </a:extLst>
              </p:cNvPr>
              <p:cNvSpPr/>
              <p:nvPr/>
            </p:nvSpPr>
            <p:spPr>
              <a:xfrm>
                <a:off x="1440024" y="2503537"/>
                <a:ext cx="1539551" cy="1436914"/>
              </a:xfrm>
              <a:prstGeom prst="ellipse">
                <a:avLst/>
              </a:prstGeom>
              <a:noFill/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463"/>
              </a:p>
            </p:txBody>
          </p:sp>
          <p:cxnSp>
            <p:nvCxnSpPr>
              <p:cNvPr id="23" name="Connecteur droit avec flèche 22">
                <a:extLst>
                  <a:ext uri="{FF2B5EF4-FFF2-40B4-BE49-F238E27FC236}">
                    <a16:creationId xmlns:a16="http://schemas.microsoft.com/office/drawing/2014/main" id="{1B2E2851-93AA-4359-9F3C-25D37E35E769}"/>
                  </a:ext>
                </a:extLst>
              </p:cNvPr>
              <p:cNvCxnSpPr>
                <a:cxnSpLocks/>
                <a:stCxn id="22" idx="2"/>
              </p:cNvCxnSpPr>
              <p:nvPr/>
            </p:nvCxnSpPr>
            <p:spPr>
              <a:xfrm flipH="1">
                <a:off x="687452" y="3221994"/>
                <a:ext cx="752571" cy="0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FC371CAD-DE4C-4AAD-846B-3B306F944477}"/>
                </a:ext>
              </a:extLst>
            </p:cNvPr>
            <p:cNvSpPr txBox="1"/>
            <p:nvPr/>
          </p:nvSpPr>
          <p:spPr>
            <a:xfrm>
              <a:off x="0" y="4202073"/>
              <a:ext cx="1516207" cy="842795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Menu démarrer  </a:t>
              </a:r>
              <a:r>
                <a:rPr lang="fr-FR" sz="1138" dirty="0"/>
                <a:t>permet de se déplacer et d’éteindre l’ordinateur</a:t>
              </a:r>
              <a:endParaRPr lang="fr-FR" sz="1463" dirty="0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4BF8836A-C4D4-4051-8449-8857F6ADEC82}"/>
                </a:ext>
              </a:extLst>
            </p:cNvPr>
            <p:cNvSpPr txBox="1"/>
            <p:nvPr/>
          </p:nvSpPr>
          <p:spPr>
            <a:xfrm>
              <a:off x="6272892" y="932767"/>
              <a:ext cx="1230414" cy="842795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Dossier : </a:t>
              </a:r>
              <a:r>
                <a:rPr lang="fr-FR" sz="1138" dirty="0"/>
                <a:t>Espace pour ranger des fichiers</a:t>
              </a:r>
              <a:endParaRPr lang="fr-FR" sz="1463" dirty="0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C266951-06BB-4BB2-86D7-5310F1A7DCCB}"/>
                </a:ext>
              </a:extLst>
            </p:cNvPr>
            <p:cNvSpPr/>
            <p:nvPr/>
          </p:nvSpPr>
          <p:spPr>
            <a:xfrm rot="20692185">
              <a:off x="7807621" y="799132"/>
              <a:ext cx="883156" cy="851297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AEB91FC0-0980-4DB4-8B2A-C848E51A9A00}"/>
                </a:ext>
              </a:extLst>
            </p:cNvPr>
            <p:cNvCxnSpPr>
              <a:cxnSpLocks/>
              <a:stCxn id="32" idx="2"/>
              <a:endCxn id="30" idx="3"/>
            </p:cNvCxnSpPr>
            <p:nvPr/>
          </p:nvCxnSpPr>
          <p:spPr>
            <a:xfrm flipH="1">
              <a:off x="7503306" y="1340039"/>
              <a:ext cx="319622" cy="1412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1510AF9E-73F1-4C5E-9B7D-9681D9A3322A}"/>
                </a:ext>
              </a:extLst>
            </p:cNvPr>
            <p:cNvSpPr/>
            <p:nvPr/>
          </p:nvSpPr>
          <p:spPr>
            <a:xfrm rot="20692185">
              <a:off x="3704630" y="1939117"/>
              <a:ext cx="883156" cy="851297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B7C3797B-BA94-4373-9AFD-CA9C00AA76E4}"/>
                </a:ext>
              </a:extLst>
            </p:cNvPr>
            <p:cNvSpPr/>
            <p:nvPr/>
          </p:nvSpPr>
          <p:spPr>
            <a:xfrm>
              <a:off x="3493431" y="3048375"/>
              <a:ext cx="1114595" cy="1167493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43" name="Connecteur droit avec flèche 42">
              <a:extLst>
                <a:ext uri="{FF2B5EF4-FFF2-40B4-BE49-F238E27FC236}">
                  <a16:creationId xmlns:a16="http://schemas.microsoft.com/office/drawing/2014/main" id="{29AEF47F-C9BF-4665-A012-55BEF6639B3D}"/>
                </a:ext>
              </a:extLst>
            </p:cNvPr>
            <p:cNvCxnSpPr>
              <a:cxnSpLocks/>
            </p:cNvCxnSpPr>
            <p:nvPr/>
          </p:nvCxnSpPr>
          <p:spPr>
            <a:xfrm>
              <a:off x="4569173" y="2317227"/>
              <a:ext cx="674340" cy="335739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>
              <a:extLst>
                <a:ext uri="{FF2B5EF4-FFF2-40B4-BE49-F238E27FC236}">
                  <a16:creationId xmlns:a16="http://schemas.microsoft.com/office/drawing/2014/main" id="{8D81A78C-9795-4883-BBD2-C38A90DF22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80049" y="2982177"/>
              <a:ext cx="585659" cy="66488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B588554-ACE9-49AF-85EA-70350A64910D}"/>
                </a:ext>
              </a:extLst>
            </p:cNvPr>
            <p:cNvSpPr txBox="1"/>
            <p:nvPr/>
          </p:nvSpPr>
          <p:spPr>
            <a:xfrm>
              <a:off x="4554549" y="2682095"/>
              <a:ext cx="2332074" cy="317459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Icônes : </a:t>
              </a:r>
              <a:r>
                <a:rPr lang="fr-FR" sz="1138" dirty="0">
                  <a:solidFill>
                    <a:schemeClr val="bg1"/>
                  </a:solidFill>
                </a:rPr>
                <a:t>représentent des logiciels</a:t>
              </a:r>
              <a:endParaRPr lang="fr-FR" sz="1463" dirty="0">
                <a:solidFill>
                  <a:schemeClr val="bg1"/>
                </a:solidFill>
              </a:endParaRPr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BF10C616-9009-4891-B374-4BEAC7C5F1CA}"/>
                </a:ext>
              </a:extLst>
            </p:cNvPr>
            <p:cNvSpPr/>
            <p:nvPr/>
          </p:nvSpPr>
          <p:spPr>
            <a:xfrm>
              <a:off x="6449423" y="4424721"/>
              <a:ext cx="2182165" cy="510249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EE50EE09-1ACF-4736-A01F-F29084596C23}"/>
                </a:ext>
              </a:extLst>
            </p:cNvPr>
            <p:cNvSpPr txBox="1"/>
            <p:nvPr/>
          </p:nvSpPr>
          <p:spPr>
            <a:xfrm>
              <a:off x="6545790" y="4933711"/>
              <a:ext cx="2457274" cy="49257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Paramètres : </a:t>
              </a:r>
              <a:r>
                <a:rPr lang="fr-FR" sz="1138" dirty="0"/>
                <a:t>batterie, connexion, son, date et heure…</a:t>
              </a:r>
              <a:endParaRPr lang="fr-FR" sz="1463" dirty="0"/>
            </a:p>
          </p:txBody>
        </p:sp>
        <p:cxnSp>
          <p:nvCxnSpPr>
            <p:cNvPr id="53" name="Connecteur droit avec flèche 52">
              <a:extLst>
                <a:ext uri="{FF2B5EF4-FFF2-40B4-BE49-F238E27FC236}">
                  <a16:creationId xmlns:a16="http://schemas.microsoft.com/office/drawing/2014/main" id="{4A5DB851-9D10-4BF9-AB3C-399E4B122ECD}"/>
                </a:ext>
              </a:extLst>
            </p:cNvPr>
            <p:cNvCxnSpPr>
              <a:cxnSpLocks/>
              <a:endCxn id="37" idx="2"/>
            </p:cNvCxnSpPr>
            <p:nvPr/>
          </p:nvCxnSpPr>
          <p:spPr>
            <a:xfrm flipV="1">
              <a:off x="7361514" y="3065945"/>
              <a:ext cx="543026" cy="23189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5DF9BB0-ED91-4AC7-B7FA-220FA0B58912}"/>
                </a:ext>
              </a:extLst>
            </p:cNvPr>
            <p:cNvSpPr/>
            <p:nvPr/>
          </p:nvSpPr>
          <p:spPr>
            <a:xfrm>
              <a:off x="3463596" y="1865157"/>
              <a:ext cx="3758874" cy="2410797"/>
            </a:xfrm>
            <a:prstGeom prst="rect">
              <a:avLst/>
            </a:prstGeom>
            <a:solidFill>
              <a:srgbClr val="2E7D9C"/>
            </a:solidFill>
            <a:ln>
              <a:solidFill>
                <a:srgbClr val="2E7D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BC7FD57-610C-4DEA-9201-EC4452368B3D}"/>
                </a:ext>
              </a:extLst>
            </p:cNvPr>
            <p:cNvSpPr/>
            <p:nvPr/>
          </p:nvSpPr>
          <p:spPr>
            <a:xfrm>
              <a:off x="7049266" y="1778329"/>
              <a:ext cx="1681149" cy="2410796"/>
            </a:xfrm>
            <a:prstGeom prst="rect">
              <a:avLst/>
            </a:prstGeom>
            <a:solidFill>
              <a:srgbClr val="2E7D9C"/>
            </a:solidFill>
            <a:ln>
              <a:solidFill>
                <a:srgbClr val="2E7D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7177F145-A8C5-46B9-93DB-661068C4D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17114" y="1846294"/>
              <a:ext cx="897856" cy="1238423"/>
            </a:xfrm>
            <a:prstGeom prst="rect">
              <a:avLst/>
            </a:prstGeom>
          </p:spPr>
        </p:pic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5B22505E-E028-49FD-9091-5961D9452EA4}"/>
                </a:ext>
              </a:extLst>
            </p:cNvPr>
            <p:cNvSpPr txBox="1"/>
            <p:nvPr/>
          </p:nvSpPr>
          <p:spPr>
            <a:xfrm>
              <a:off x="7320695" y="2223150"/>
              <a:ext cx="1167689" cy="842795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Fichier : </a:t>
              </a:r>
              <a:r>
                <a:rPr lang="fr-FR" sz="1138" dirty="0"/>
                <a:t>Ce peut être une vidéo, une photo…</a:t>
              </a:r>
              <a:endParaRPr lang="fr-FR" sz="1463" dirty="0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4783E4CB-5ABB-4DF5-86EB-B12BA5082FED}"/>
                </a:ext>
              </a:extLst>
            </p:cNvPr>
            <p:cNvSpPr/>
            <p:nvPr/>
          </p:nvSpPr>
          <p:spPr>
            <a:xfrm>
              <a:off x="5722521" y="2053988"/>
              <a:ext cx="1114595" cy="1052303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0F03375B-3FF3-4A66-A492-9F2F1C14C82C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6852815" y="2584973"/>
              <a:ext cx="467880" cy="59575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7508A63C-3F3C-4B79-A43C-B9EC05FE7E07}"/>
                </a:ext>
              </a:extLst>
            </p:cNvPr>
            <p:cNvSpPr txBox="1"/>
            <p:nvPr/>
          </p:nvSpPr>
          <p:spPr>
            <a:xfrm>
              <a:off x="3600259" y="3898197"/>
              <a:ext cx="2612166" cy="49257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Barre des tâches : </a:t>
              </a:r>
              <a:r>
                <a:rPr lang="fr-FR" sz="1138" dirty="0">
                  <a:solidFill>
                    <a:schemeClr val="bg1"/>
                  </a:solidFill>
                </a:rPr>
                <a:t>une icone y apparaît quand vous ouvrez une fenêtre</a:t>
              </a:r>
              <a:endParaRPr lang="fr-FR" sz="1463" dirty="0">
                <a:solidFill>
                  <a:schemeClr val="bg1"/>
                </a:solidFill>
              </a:endParaRPr>
            </a:p>
          </p:txBody>
        </p: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id="{6C76132A-9796-40E2-87F1-750D64B39C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63909" y="4376503"/>
              <a:ext cx="115096" cy="275878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A432A9D6-48A2-4F93-9D4A-1DC86C2FC967}"/>
                </a:ext>
              </a:extLst>
            </p:cNvPr>
            <p:cNvSpPr txBox="1"/>
            <p:nvPr/>
          </p:nvSpPr>
          <p:spPr>
            <a:xfrm>
              <a:off x="2800196" y="2743438"/>
              <a:ext cx="1230414" cy="842795"/>
            </a:xfrm>
            <a:prstGeom prst="rect">
              <a:avLst/>
            </a:prstGeom>
            <a:noFill/>
            <a:ln w="28575">
              <a:solidFill>
                <a:srgbClr val="FFBD59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Navigateurs : </a:t>
              </a:r>
              <a:r>
                <a:rPr lang="fr-FR" sz="1138" dirty="0"/>
                <a:t>permettent d’aller sur internet</a:t>
              </a:r>
              <a:endParaRPr lang="fr-FR" sz="1463" dirty="0"/>
            </a:p>
          </p:txBody>
        </p:sp>
      </p:grpSp>
    </p:spTree>
    <p:extLst>
      <p:ext uri="{BB962C8B-B14F-4D97-AF65-F5344CB8AC3E}">
        <p14:creationId xmlns:p14="http://schemas.microsoft.com/office/powerpoint/2010/main" val="1264618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4EAC5F4-44AB-4642-9AFD-6786113927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5" y="2444186"/>
            <a:ext cx="379267" cy="40248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2387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600" dirty="0"/>
              <a:t>📲 Copier des fichiers d’un appareil externe</a:t>
            </a:r>
            <a:endParaRPr lang="fr-FR" sz="3250" dirty="0"/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A525BD49-6E16-40B0-9C41-59C25F02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10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799740" y="1128652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contenu 16">
            <a:extLst>
              <a:ext uri="{FF2B5EF4-FFF2-40B4-BE49-F238E27FC236}">
                <a16:creationId xmlns:a16="http://schemas.microsoft.com/office/drawing/2014/main" id="{9A02872B-E8D2-4367-B111-E64F49BF6CF6}"/>
              </a:ext>
            </a:extLst>
          </p:cNvPr>
          <p:cNvSpPr txBox="1">
            <a:spLocks/>
          </p:cNvSpPr>
          <p:nvPr/>
        </p:nvSpPr>
        <p:spPr>
          <a:xfrm>
            <a:off x="668690" y="1733188"/>
            <a:ext cx="2545773" cy="407379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Faites un clic droit sur un espace vide de votre clé</a:t>
            </a:r>
          </a:p>
          <a:p>
            <a:pPr marL="0" indent="0">
              <a:buNone/>
            </a:pPr>
            <a:endParaRPr lang="fr-FR" sz="1463" dirty="0"/>
          </a:p>
          <a:p>
            <a:pPr marL="0" indent="0">
              <a:buNone/>
            </a:pPr>
            <a:endParaRPr lang="fr-FR" sz="1463" dirty="0"/>
          </a:p>
          <a:p>
            <a:pPr marL="0" indent="0">
              <a:buNone/>
            </a:pPr>
            <a:endParaRPr lang="fr-FR" sz="1463" dirty="0"/>
          </a:p>
          <a:p>
            <a:pPr marL="0" indent="0">
              <a:buNone/>
            </a:pPr>
            <a:endParaRPr lang="fr-FR" sz="1463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D78D1A5-2151-421D-A69F-A3CF7878B508}"/>
              </a:ext>
            </a:extLst>
          </p:cNvPr>
          <p:cNvSpPr txBox="1"/>
          <p:nvPr/>
        </p:nvSpPr>
        <p:spPr>
          <a:xfrm>
            <a:off x="272394" y="1711205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FAD09D-39AD-493E-9A4D-495DD01472AD}"/>
              </a:ext>
            </a:extLst>
          </p:cNvPr>
          <p:cNvSpPr/>
          <p:nvPr/>
        </p:nvSpPr>
        <p:spPr>
          <a:xfrm>
            <a:off x="203725" y="1660913"/>
            <a:ext cx="3087536" cy="371138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3672C34-3287-4AEE-8F65-3B18A23BF191}"/>
              </a:ext>
            </a:extLst>
          </p:cNvPr>
          <p:cNvSpPr txBox="1"/>
          <p:nvPr/>
        </p:nvSpPr>
        <p:spPr>
          <a:xfrm>
            <a:off x="2475501" y="703536"/>
            <a:ext cx="4954997" cy="442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75" i="1" dirty="0">
                <a:latin typeface="+mj-lt"/>
              </a:rPr>
              <a:t>Disque dur, smartphone, clé USB…</a:t>
            </a:r>
          </a:p>
        </p:txBody>
      </p:sp>
      <p:sp>
        <p:nvSpPr>
          <p:cNvPr id="15" name="Espace réservé du contenu 16">
            <a:extLst>
              <a:ext uri="{FF2B5EF4-FFF2-40B4-BE49-F238E27FC236}">
                <a16:creationId xmlns:a16="http://schemas.microsoft.com/office/drawing/2014/main" id="{2FF7D435-DA7F-4BC3-98F5-FC07673FC001}"/>
              </a:ext>
            </a:extLst>
          </p:cNvPr>
          <p:cNvSpPr txBox="1">
            <a:spLocks/>
          </p:cNvSpPr>
          <p:nvPr/>
        </p:nvSpPr>
        <p:spPr>
          <a:xfrm>
            <a:off x="3791295" y="1672572"/>
            <a:ext cx="2554189" cy="586591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Cliquez sur « coller »</a:t>
            </a: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46D537-707A-46E6-BE43-B77800232443}"/>
              </a:ext>
            </a:extLst>
          </p:cNvPr>
          <p:cNvSpPr txBox="1"/>
          <p:nvPr/>
        </p:nvSpPr>
        <p:spPr>
          <a:xfrm>
            <a:off x="3452306" y="1704848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C19E40-6A7C-4E48-95F8-A36E821B470A}"/>
              </a:ext>
            </a:extLst>
          </p:cNvPr>
          <p:cNvSpPr/>
          <p:nvPr/>
        </p:nvSpPr>
        <p:spPr>
          <a:xfrm>
            <a:off x="3383637" y="1654556"/>
            <a:ext cx="3087537" cy="371773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20" name="Espace réservé du contenu 16">
            <a:extLst>
              <a:ext uri="{FF2B5EF4-FFF2-40B4-BE49-F238E27FC236}">
                <a16:creationId xmlns:a16="http://schemas.microsoft.com/office/drawing/2014/main" id="{2795DD18-1EEA-43D3-9508-DEBEEF9A191F}"/>
              </a:ext>
            </a:extLst>
          </p:cNvPr>
          <p:cNvSpPr txBox="1">
            <a:spLocks/>
          </p:cNvSpPr>
          <p:nvPr/>
        </p:nvSpPr>
        <p:spPr>
          <a:xfrm>
            <a:off x="6979080" y="1672572"/>
            <a:ext cx="2554189" cy="586591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C’est terminé ! Votre fichier est sur la clé !</a:t>
            </a: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5627F81-42EC-4F4D-9B53-26938357199D}"/>
              </a:ext>
            </a:extLst>
          </p:cNvPr>
          <p:cNvSpPr txBox="1"/>
          <p:nvPr/>
        </p:nvSpPr>
        <p:spPr>
          <a:xfrm>
            <a:off x="6640091" y="1704848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5EB394-DCC3-4699-95E1-25E18B4CCD8E}"/>
              </a:ext>
            </a:extLst>
          </p:cNvPr>
          <p:cNvSpPr/>
          <p:nvPr/>
        </p:nvSpPr>
        <p:spPr>
          <a:xfrm>
            <a:off x="6571422" y="1654556"/>
            <a:ext cx="3087537" cy="37177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D4B098C-3A5B-466C-A135-1C134451570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1526"/>
          <a:stretch/>
        </p:blipFill>
        <p:spPr>
          <a:xfrm>
            <a:off x="6649574" y="2140566"/>
            <a:ext cx="2955709" cy="308535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6DFC7FE1-6D0F-4990-8869-20031014C208}"/>
              </a:ext>
            </a:extLst>
          </p:cNvPr>
          <p:cNvSpPr/>
          <p:nvPr/>
        </p:nvSpPr>
        <p:spPr>
          <a:xfrm flipV="1">
            <a:off x="6643753" y="4568576"/>
            <a:ext cx="1255777" cy="84774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A037F1C-0F70-4136-8B9E-706822F529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470" y="2343780"/>
            <a:ext cx="2296992" cy="2781032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2AA6C98F-A1CD-472D-87C1-577571C8C5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4504" y="2343780"/>
            <a:ext cx="2296992" cy="278103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96F042EA-21F5-4F9F-9BDA-075467C535D1}"/>
              </a:ext>
            </a:extLst>
          </p:cNvPr>
          <p:cNvSpPr/>
          <p:nvPr/>
        </p:nvSpPr>
        <p:spPr>
          <a:xfrm>
            <a:off x="3957346" y="3683242"/>
            <a:ext cx="470030" cy="272647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1A1FA1A-7F43-4515-9DC1-0B38FA853F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4945" y="3224507"/>
            <a:ext cx="874636" cy="982998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46BF9173-F559-4F01-922E-389A8749014D}"/>
              </a:ext>
            </a:extLst>
          </p:cNvPr>
          <p:cNvSpPr/>
          <p:nvPr/>
        </p:nvSpPr>
        <p:spPr>
          <a:xfrm flipV="1">
            <a:off x="6649574" y="4850207"/>
            <a:ext cx="1255777" cy="84774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F3F8D4-14B7-4F14-A8B4-453F83D365F2}"/>
              </a:ext>
            </a:extLst>
          </p:cNvPr>
          <p:cNvSpPr/>
          <p:nvPr/>
        </p:nvSpPr>
        <p:spPr>
          <a:xfrm flipV="1">
            <a:off x="7626630" y="4683303"/>
            <a:ext cx="483907" cy="166903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604EA2-45DA-CC60-9A63-56BBBEB113DA}"/>
              </a:ext>
            </a:extLst>
          </p:cNvPr>
          <p:cNvSpPr txBox="1"/>
          <p:nvPr/>
        </p:nvSpPr>
        <p:spPr>
          <a:xfrm>
            <a:off x="3051717" y="5637407"/>
            <a:ext cx="3802564" cy="99283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/>
              <a:t>💡Retrouvez des supports, des tutos vidéos sur le site internet de la mairie</a:t>
            </a:r>
          </a:p>
          <a:p>
            <a:pPr algn="ctr"/>
            <a:r>
              <a:rPr lang="fr-FR" sz="1463" b="1" dirty="0">
                <a:solidFill>
                  <a:srgbClr val="FFC000"/>
                </a:solidFill>
                <a:hlinkClick r:id="rId7"/>
              </a:rPr>
              <a:t>www.peyruis.fr</a:t>
            </a:r>
            <a:endParaRPr lang="fr-FR" sz="1463" b="1" dirty="0">
              <a:solidFill>
                <a:srgbClr val="FFC000"/>
              </a:solidFill>
            </a:endParaRPr>
          </a:p>
          <a:p>
            <a:pPr algn="ctr"/>
            <a:r>
              <a:rPr lang="fr-FR" sz="1463" b="1" dirty="0">
                <a:solidFill>
                  <a:srgbClr val="FFC000"/>
                </a:solidFill>
              </a:rPr>
              <a:t>Rubrique « Le coin du numérique »</a:t>
            </a:r>
          </a:p>
        </p:txBody>
      </p:sp>
    </p:spTree>
    <p:extLst>
      <p:ext uri="{BB962C8B-B14F-4D97-AF65-F5344CB8AC3E}">
        <p14:creationId xmlns:p14="http://schemas.microsoft.com/office/powerpoint/2010/main" val="128541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8" y="573332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re 1">
            <a:extLst>
              <a:ext uri="{FF2B5EF4-FFF2-40B4-BE49-F238E27FC236}">
                <a16:creationId xmlns:a16="http://schemas.microsoft.com/office/drawing/2014/main" id="{C3402700-8EBF-00A1-C8A3-E698F7B97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79" y="-261352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📂La fenêtre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8D51794B-F1B6-25D6-1A5A-6499432C4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2</a:t>
            </a:fld>
            <a:endParaRPr lang="fr-FR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6EE5DA0-C938-43F8-A7B8-B081D9FE71D5}"/>
              </a:ext>
            </a:extLst>
          </p:cNvPr>
          <p:cNvGrpSpPr/>
          <p:nvPr/>
        </p:nvGrpSpPr>
        <p:grpSpPr>
          <a:xfrm>
            <a:off x="452025" y="694050"/>
            <a:ext cx="4668471" cy="3567818"/>
            <a:chOff x="3242679" y="1507105"/>
            <a:chExt cx="5745810" cy="4391161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0FB4C2BF-252A-4D14-A418-184250CAA0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734" t="668" r="249" b="833"/>
            <a:stretch/>
          </p:blipFill>
          <p:spPr>
            <a:xfrm>
              <a:off x="3242679" y="1507105"/>
              <a:ext cx="5745810" cy="4391161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A6C616A9-BFFD-4108-B49E-7558F8552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79278" y="3125755"/>
              <a:ext cx="885949" cy="130510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1CB18D11-9D36-4165-9FD1-A70B83EDA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54908" y="3130814"/>
              <a:ext cx="2124371" cy="952633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5" name="Ellipse 4">
            <a:extLst>
              <a:ext uri="{FF2B5EF4-FFF2-40B4-BE49-F238E27FC236}">
                <a16:creationId xmlns:a16="http://schemas.microsoft.com/office/drawing/2014/main" id="{A3BED184-0894-485A-9D05-1522CF1BAF43}"/>
              </a:ext>
            </a:extLst>
          </p:cNvPr>
          <p:cNvSpPr/>
          <p:nvPr/>
        </p:nvSpPr>
        <p:spPr>
          <a:xfrm>
            <a:off x="4189322" y="641009"/>
            <a:ext cx="931174" cy="296654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5956DFD-B707-42AD-A346-34995EB119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254" y="986081"/>
            <a:ext cx="1704699" cy="476314"/>
          </a:xfrm>
          <a:prstGeom prst="rect">
            <a:avLst/>
          </a:prstGeom>
        </p:spPr>
      </p:pic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1E1935E5-56CC-4CAC-AC59-167BD42E4629}"/>
              </a:ext>
            </a:extLst>
          </p:cNvPr>
          <p:cNvCxnSpPr>
            <a:cxnSpLocks/>
            <a:stCxn id="5" idx="6"/>
          </p:cNvCxnSpPr>
          <p:nvPr/>
        </p:nvCxnSpPr>
        <p:spPr>
          <a:xfrm>
            <a:off x="5120496" y="789336"/>
            <a:ext cx="1885579" cy="447508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F906C82-5B31-4589-B3B4-6EE49E5BC16A}"/>
              </a:ext>
            </a:extLst>
          </p:cNvPr>
          <p:cNvCxnSpPr>
            <a:cxnSpLocks/>
          </p:cNvCxnSpPr>
          <p:nvPr/>
        </p:nvCxnSpPr>
        <p:spPr>
          <a:xfrm flipH="1">
            <a:off x="7006075" y="1359402"/>
            <a:ext cx="112243" cy="43451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E46ECC17-E6D3-430E-96E2-35AF2CEE557E}"/>
              </a:ext>
            </a:extLst>
          </p:cNvPr>
          <p:cNvCxnSpPr>
            <a:cxnSpLocks/>
          </p:cNvCxnSpPr>
          <p:nvPr/>
        </p:nvCxnSpPr>
        <p:spPr>
          <a:xfrm>
            <a:off x="8187000" y="1376193"/>
            <a:ext cx="274907" cy="43451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7FE0F0B8-F3B4-4954-96D4-1DA5F66A92D3}"/>
              </a:ext>
            </a:extLst>
          </p:cNvPr>
          <p:cNvCxnSpPr>
            <a:cxnSpLocks/>
          </p:cNvCxnSpPr>
          <p:nvPr/>
        </p:nvCxnSpPr>
        <p:spPr>
          <a:xfrm flipH="1">
            <a:off x="7638605" y="1404080"/>
            <a:ext cx="1" cy="1058821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contenu 16">
            <a:extLst>
              <a:ext uri="{FF2B5EF4-FFF2-40B4-BE49-F238E27FC236}">
                <a16:creationId xmlns:a16="http://schemas.microsoft.com/office/drawing/2014/main" id="{9A02872B-E8D2-4367-B111-E64F49BF6CF6}"/>
              </a:ext>
            </a:extLst>
          </p:cNvPr>
          <p:cNvSpPr txBox="1">
            <a:spLocks/>
          </p:cNvSpPr>
          <p:nvPr/>
        </p:nvSpPr>
        <p:spPr>
          <a:xfrm>
            <a:off x="6002390" y="1852773"/>
            <a:ext cx="1243529" cy="610128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788" dirty="0"/>
              <a:t>Pour </a:t>
            </a:r>
            <a:r>
              <a:rPr lang="fr-FR" sz="1788" b="1" dirty="0">
                <a:solidFill>
                  <a:srgbClr val="FFC000"/>
                </a:solidFill>
              </a:rPr>
              <a:t>réduire</a:t>
            </a:r>
            <a:r>
              <a:rPr lang="fr-FR" sz="1788" dirty="0">
                <a:solidFill>
                  <a:srgbClr val="FFC000"/>
                </a:solidFill>
              </a:rPr>
              <a:t> </a:t>
            </a:r>
            <a:r>
              <a:rPr lang="fr-FR" sz="1788" dirty="0"/>
              <a:t>la fenêtre</a:t>
            </a:r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DE841C8D-5662-4033-9108-03B5969435A3}"/>
              </a:ext>
            </a:extLst>
          </p:cNvPr>
          <p:cNvSpPr/>
          <p:nvPr/>
        </p:nvSpPr>
        <p:spPr>
          <a:xfrm>
            <a:off x="7043556" y="1157503"/>
            <a:ext cx="210355" cy="21523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1E29A078-BB4B-4CBC-92B6-9AE4D0E7C92C}"/>
              </a:ext>
            </a:extLst>
          </p:cNvPr>
          <p:cNvSpPr/>
          <p:nvPr/>
        </p:nvSpPr>
        <p:spPr>
          <a:xfrm>
            <a:off x="8015763" y="1163301"/>
            <a:ext cx="210355" cy="215231"/>
          </a:xfrm>
          <a:prstGeom prst="ellipse">
            <a:avLst/>
          </a:prstGeom>
          <a:solidFill>
            <a:srgbClr val="C00000"/>
          </a:solidFill>
          <a:ln w="28575">
            <a:solidFill>
              <a:srgbClr val="FFB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1" name="Espace réservé du contenu 16">
            <a:extLst>
              <a:ext uri="{FF2B5EF4-FFF2-40B4-BE49-F238E27FC236}">
                <a16:creationId xmlns:a16="http://schemas.microsoft.com/office/drawing/2014/main" id="{060A4774-6E1E-43D2-B824-610E875695E2}"/>
              </a:ext>
            </a:extLst>
          </p:cNvPr>
          <p:cNvSpPr txBox="1">
            <a:spLocks/>
          </p:cNvSpPr>
          <p:nvPr/>
        </p:nvSpPr>
        <p:spPr>
          <a:xfrm>
            <a:off x="7051593" y="2414319"/>
            <a:ext cx="1410313" cy="610128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25" dirty="0"/>
              <a:t>Pour </a:t>
            </a:r>
            <a:r>
              <a:rPr lang="fr-FR" sz="1625" b="1" dirty="0">
                <a:solidFill>
                  <a:srgbClr val="FFC000"/>
                </a:solidFill>
              </a:rPr>
              <a:t>agrandir ou rétrécir</a:t>
            </a:r>
            <a:r>
              <a:rPr lang="fr-FR" sz="1625" dirty="0">
                <a:solidFill>
                  <a:srgbClr val="FFC000"/>
                </a:solidFill>
              </a:rPr>
              <a:t> </a:t>
            </a:r>
            <a:r>
              <a:rPr lang="fr-FR" sz="1625" dirty="0"/>
              <a:t>la fenêtre</a:t>
            </a:r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</p:txBody>
      </p:sp>
      <p:sp>
        <p:nvSpPr>
          <p:cNvPr id="32" name="Espace réservé du contenu 16">
            <a:extLst>
              <a:ext uri="{FF2B5EF4-FFF2-40B4-BE49-F238E27FC236}">
                <a16:creationId xmlns:a16="http://schemas.microsoft.com/office/drawing/2014/main" id="{008E352B-84D2-4BBD-825B-C65272628DFB}"/>
              </a:ext>
            </a:extLst>
          </p:cNvPr>
          <p:cNvSpPr txBox="1">
            <a:spLocks/>
          </p:cNvSpPr>
          <p:nvPr/>
        </p:nvSpPr>
        <p:spPr>
          <a:xfrm>
            <a:off x="8158151" y="1779337"/>
            <a:ext cx="1410313" cy="610128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625" dirty="0"/>
              <a:t>Pour </a:t>
            </a:r>
            <a:r>
              <a:rPr lang="fr-FR" sz="1625" b="1" dirty="0">
                <a:solidFill>
                  <a:srgbClr val="FFC000"/>
                </a:solidFill>
              </a:rPr>
              <a:t>fermer</a:t>
            </a:r>
            <a:r>
              <a:rPr lang="fr-FR" sz="1625" dirty="0">
                <a:solidFill>
                  <a:srgbClr val="FFC000"/>
                </a:solidFill>
              </a:rPr>
              <a:t> </a:t>
            </a:r>
            <a:r>
              <a:rPr lang="fr-FR" sz="1625" dirty="0"/>
              <a:t>la fenêtre</a:t>
            </a:r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  <a:p>
            <a:pPr marL="0" indent="0">
              <a:buNone/>
            </a:pPr>
            <a:endParaRPr lang="fr-FR" sz="1625" b="1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D78D1A5-2151-421D-A69F-A3CF7878B508}"/>
              </a:ext>
            </a:extLst>
          </p:cNvPr>
          <p:cNvSpPr txBox="1"/>
          <p:nvPr/>
        </p:nvSpPr>
        <p:spPr>
          <a:xfrm>
            <a:off x="6918878" y="748186"/>
            <a:ext cx="1357987" cy="31745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463" b="1" dirty="0"/>
              <a:t>💡 Bon à savoir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FAD09D-39AD-493E-9A4D-495DD01472AD}"/>
              </a:ext>
            </a:extLst>
          </p:cNvPr>
          <p:cNvSpPr/>
          <p:nvPr/>
        </p:nvSpPr>
        <p:spPr>
          <a:xfrm>
            <a:off x="5890034" y="694050"/>
            <a:ext cx="3659644" cy="285842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7" name="Espace réservé du contenu 16">
            <a:extLst>
              <a:ext uri="{FF2B5EF4-FFF2-40B4-BE49-F238E27FC236}">
                <a16:creationId xmlns:a16="http://schemas.microsoft.com/office/drawing/2014/main" id="{F89F31BD-7528-4F3B-B69F-086E33B21069}"/>
              </a:ext>
            </a:extLst>
          </p:cNvPr>
          <p:cNvSpPr txBox="1">
            <a:spLocks/>
          </p:cNvSpPr>
          <p:nvPr/>
        </p:nvSpPr>
        <p:spPr>
          <a:xfrm>
            <a:off x="5910783" y="3088832"/>
            <a:ext cx="3657682" cy="459354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lIns="74295" tIns="37148" rIns="74295" bIns="3714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📢 Pour rouvrir une fenêtre réduite, cliquez sur son icône dans la barre des tâches !</a:t>
            </a:r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  <a:p>
            <a:pPr marL="0" indent="0">
              <a:buNone/>
            </a:pPr>
            <a:endParaRPr lang="fr-FR" sz="1788" b="1" dirty="0"/>
          </a:p>
        </p:txBody>
      </p:sp>
      <p:sp>
        <p:nvSpPr>
          <p:cNvPr id="34" name="Espace réservé du contenu 16">
            <a:extLst>
              <a:ext uri="{FF2B5EF4-FFF2-40B4-BE49-F238E27FC236}">
                <a16:creationId xmlns:a16="http://schemas.microsoft.com/office/drawing/2014/main" id="{9816961A-FB40-4A5D-8A0C-3549DEC7999E}"/>
              </a:ext>
            </a:extLst>
          </p:cNvPr>
          <p:cNvSpPr txBox="1">
            <a:spLocks/>
          </p:cNvSpPr>
          <p:nvPr/>
        </p:nvSpPr>
        <p:spPr>
          <a:xfrm>
            <a:off x="3952786" y="4361834"/>
            <a:ext cx="5666935" cy="1612254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625" dirty="0"/>
              <a:t>👉 Il est possible </a:t>
            </a:r>
            <a:r>
              <a:rPr lang="fr-FR" sz="1625" b="1" dirty="0">
                <a:solidFill>
                  <a:srgbClr val="FFC000"/>
                </a:solidFill>
              </a:rPr>
              <a:t>d’ouvrir plusieurs fenêtres</a:t>
            </a:r>
            <a:r>
              <a:rPr lang="fr-FR" sz="1625" dirty="0"/>
              <a:t> à la fois sur votre écran.</a:t>
            </a:r>
          </a:p>
          <a:p>
            <a:pPr marL="0" indent="0">
              <a:buNone/>
            </a:pPr>
            <a:endParaRPr lang="fr-FR" sz="1625" dirty="0"/>
          </a:p>
          <a:p>
            <a:pPr marL="0" indent="0" algn="ctr">
              <a:buNone/>
            </a:pPr>
            <a:r>
              <a:rPr lang="fr-FR" sz="1625" dirty="0"/>
              <a:t>💡 Cela peut être utile pour trier vos fichiers : vous pouvez </a:t>
            </a:r>
            <a:r>
              <a:rPr lang="fr-FR" sz="1625" b="1" dirty="0"/>
              <a:t>les glisser d’une fenêtre à l’autre.</a:t>
            </a:r>
          </a:p>
          <a:p>
            <a:pPr marL="0" indent="0">
              <a:buNone/>
            </a:pPr>
            <a:endParaRPr lang="fr-FR" sz="1950" b="1" dirty="0"/>
          </a:p>
          <a:p>
            <a:pPr marL="0" indent="0">
              <a:buNone/>
            </a:pPr>
            <a:endParaRPr lang="fr-FR" sz="1950" b="1" dirty="0"/>
          </a:p>
          <a:p>
            <a:pPr marL="0" indent="0">
              <a:buNone/>
            </a:pPr>
            <a:endParaRPr lang="fr-FR" sz="1950" b="1" dirty="0"/>
          </a:p>
          <a:p>
            <a:pPr marL="0" indent="0">
              <a:buNone/>
            </a:pPr>
            <a:endParaRPr lang="fr-FR" sz="1950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C4C889A-53AF-4CA0-B328-124D7519F9F0}"/>
              </a:ext>
            </a:extLst>
          </p:cNvPr>
          <p:cNvSpPr/>
          <p:nvPr/>
        </p:nvSpPr>
        <p:spPr>
          <a:xfrm>
            <a:off x="7450749" y="1184476"/>
            <a:ext cx="319311" cy="161287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295B062C-68FA-49EF-BB27-F2D164107A4D}"/>
              </a:ext>
            </a:extLst>
          </p:cNvPr>
          <p:cNvGrpSpPr/>
          <p:nvPr/>
        </p:nvGrpSpPr>
        <p:grpSpPr>
          <a:xfrm>
            <a:off x="7688023" y="1189366"/>
            <a:ext cx="129447" cy="136040"/>
            <a:chOff x="5936681" y="3429000"/>
            <a:chExt cx="159319" cy="167434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34C66DB-D186-48D6-BDF5-E717837CA6C2}"/>
                </a:ext>
              </a:extLst>
            </p:cNvPr>
            <p:cNvSpPr/>
            <p:nvPr/>
          </p:nvSpPr>
          <p:spPr>
            <a:xfrm>
              <a:off x="5973417" y="3429000"/>
              <a:ext cx="122583" cy="134128"/>
            </a:xfrm>
            <a:prstGeom prst="rect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999C61C-BA67-4BC5-A1A9-7604D06F8514}"/>
                </a:ext>
              </a:extLst>
            </p:cNvPr>
            <p:cNvSpPr/>
            <p:nvPr/>
          </p:nvSpPr>
          <p:spPr>
            <a:xfrm>
              <a:off x="5936681" y="3462306"/>
              <a:ext cx="122583" cy="13412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27BC24A6-843E-4C9C-9FC1-2B4D75D1860C}"/>
              </a:ext>
            </a:extLst>
          </p:cNvPr>
          <p:cNvSpPr/>
          <p:nvPr/>
        </p:nvSpPr>
        <p:spPr>
          <a:xfrm>
            <a:off x="7484735" y="1199617"/>
            <a:ext cx="99599" cy="10651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D161A10A-BB25-4561-8D86-56786CDFB68C}"/>
              </a:ext>
            </a:extLst>
          </p:cNvPr>
          <p:cNvCxnSpPr>
            <a:cxnSpLocks/>
          </p:cNvCxnSpPr>
          <p:nvPr/>
        </p:nvCxnSpPr>
        <p:spPr>
          <a:xfrm flipH="1">
            <a:off x="7586178" y="1173993"/>
            <a:ext cx="77618" cy="17176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D550E4A4-986C-4BE8-9414-CE551E5085DA}"/>
              </a:ext>
            </a:extLst>
          </p:cNvPr>
          <p:cNvSpPr/>
          <p:nvPr/>
        </p:nvSpPr>
        <p:spPr>
          <a:xfrm>
            <a:off x="7407787" y="1121759"/>
            <a:ext cx="481132" cy="270519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EF939E35-6EF9-4D1E-9912-DA141288EA58}"/>
              </a:ext>
            </a:extLst>
          </p:cNvPr>
          <p:cNvCxnSpPr>
            <a:cxnSpLocks/>
          </p:cNvCxnSpPr>
          <p:nvPr/>
        </p:nvCxnSpPr>
        <p:spPr>
          <a:xfrm flipH="1">
            <a:off x="7082340" y="1270917"/>
            <a:ext cx="124507" cy="1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58E25B0F-1346-47B0-84EE-5AB068C22712}"/>
              </a:ext>
            </a:extLst>
          </p:cNvPr>
          <p:cNvGrpSpPr/>
          <p:nvPr/>
        </p:nvGrpSpPr>
        <p:grpSpPr>
          <a:xfrm>
            <a:off x="8063152" y="1217999"/>
            <a:ext cx="115661" cy="95181"/>
            <a:chOff x="8845517" y="2329148"/>
            <a:chExt cx="142352" cy="117146"/>
          </a:xfrm>
        </p:grpSpPr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ABFA81F0-D170-45B5-A87F-009323643FF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45517" y="2329336"/>
              <a:ext cx="138538" cy="1151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C374EDEE-E8EF-4E5E-838C-479CE88D55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850085" y="2329148"/>
              <a:ext cx="137784" cy="11714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Espace réservé du contenu 16">
            <a:extLst>
              <a:ext uri="{FF2B5EF4-FFF2-40B4-BE49-F238E27FC236}">
                <a16:creationId xmlns:a16="http://schemas.microsoft.com/office/drawing/2014/main" id="{E570BFAC-2BC1-F15A-54B6-D8417FCA5E87}"/>
              </a:ext>
            </a:extLst>
          </p:cNvPr>
          <p:cNvSpPr txBox="1">
            <a:spLocks/>
          </p:cNvSpPr>
          <p:nvPr/>
        </p:nvSpPr>
        <p:spPr>
          <a:xfrm>
            <a:off x="589425" y="3426062"/>
            <a:ext cx="3037409" cy="3344621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275" b="1" dirty="0">
                <a:solidFill>
                  <a:srgbClr val="FFC000"/>
                </a:solidFill>
              </a:rPr>
              <a:t>Le dossier</a:t>
            </a:r>
          </a:p>
          <a:p>
            <a:pPr marL="0" indent="0">
              <a:buNone/>
            </a:pPr>
            <a:r>
              <a:rPr lang="fr-FR" sz="1625" b="1" dirty="0">
                <a:solidFill>
                  <a:srgbClr val="FFC000"/>
                </a:solidFill>
              </a:rPr>
              <a:t>👉 </a:t>
            </a:r>
            <a:r>
              <a:rPr lang="fr-FR" sz="1625" dirty="0"/>
              <a:t>On y trouve toute sorte de fichiers.</a:t>
            </a:r>
          </a:p>
          <a:p>
            <a:pPr marL="0" indent="0">
              <a:buNone/>
            </a:pPr>
            <a:r>
              <a:rPr lang="fr-FR" sz="1625" dirty="0"/>
              <a:t>👉 On peut y trouver également d’autres dossiers</a:t>
            </a:r>
          </a:p>
          <a:p>
            <a:pPr marL="0" indent="0">
              <a:buNone/>
            </a:pPr>
            <a:r>
              <a:rPr lang="fr-FR" sz="1625" dirty="0"/>
              <a:t>👉On peut déplacer des fichiers et des dossiers dans un dossier</a:t>
            </a:r>
          </a:p>
          <a:p>
            <a:pPr marL="0" indent="0">
              <a:buNone/>
            </a:pPr>
            <a:r>
              <a:rPr lang="fr-FR" sz="1625" dirty="0"/>
              <a:t>	▪ </a:t>
            </a:r>
            <a:r>
              <a:rPr lang="fr-FR" sz="1625" b="1" dirty="0">
                <a:solidFill>
                  <a:srgbClr val="FFC000"/>
                </a:solidFill>
              </a:rPr>
              <a:t>Sélectionner</a:t>
            </a:r>
            <a:r>
              <a:rPr lang="fr-FR" sz="1625" dirty="0"/>
              <a:t> un fichier</a:t>
            </a:r>
          </a:p>
          <a:p>
            <a:pPr marL="0" indent="0">
              <a:buNone/>
            </a:pPr>
            <a:r>
              <a:rPr lang="fr-FR" sz="1625" dirty="0"/>
              <a:t>	</a:t>
            </a:r>
            <a:r>
              <a:rPr lang="fr-FR" sz="1950" dirty="0"/>
              <a:t>▪ </a:t>
            </a:r>
            <a:r>
              <a:rPr lang="fr-FR" sz="1625" b="1" dirty="0">
                <a:solidFill>
                  <a:srgbClr val="FFC000"/>
                </a:solidFill>
              </a:rPr>
              <a:t>Glisser et déposer </a:t>
            </a:r>
            <a:r>
              <a:rPr lang="fr-FR" sz="1625" dirty="0"/>
              <a:t>le fichier dans le dossier souhaité</a:t>
            </a:r>
          </a:p>
          <a:p>
            <a:pPr marL="0" indent="0">
              <a:buNone/>
            </a:pPr>
            <a:endParaRPr lang="fr-FR" sz="1625" dirty="0"/>
          </a:p>
          <a:p>
            <a:pPr marL="0" indent="0">
              <a:buNone/>
            </a:pPr>
            <a:endParaRPr lang="fr-FR" sz="1788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AC78589-46C4-993C-41E7-8F99AD097F85}"/>
              </a:ext>
            </a:extLst>
          </p:cNvPr>
          <p:cNvSpPr/>
          <p:nvPr/>
        </p:nvSpPr>
        <p:spPr>
          <a:xfrm>
            <a:off x="1606855" y="2009202"/>
            <a:ext cx="931174" cy="1060399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7755ADBA-377A-52B1-9E57-69C5A7D3ADAF}"/>
              </a:ext>
            </a:extLst>
          </p:cNvPr>
          <p:cNvCxnSpPr>
            <a:cxnSpLocks/>
          </p:cNvCxnSpPr>
          <p:nvPr/>
        </p:nvCxnSpPr>
        <p:spPr>
          <a:xfrm flipH="1">
            <a:off x="1980805" y="3069601"/>
            <a:ext cx="101297" cy="37838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55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-316725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📁Le dossier</a:t>
            </a:r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A525BD49-6E16-40B0-9C41-59C25F02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3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8" y="545340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FABB571-9EC4-F6C3-F056-12C650754363}"/>
              </a:ext>
            </a:extLst>
          </p:cNvPr>
          <p:cNvGrpSpPr/>
          <p:nvPr/>
        </p:nvGrpSpPr>
        <p:grpSpPr>
          <a:xfrm>
            <a:off x="178974" y="595037"/>
            <a:ext cx="7705393" cy="3339305"/>
            <a:chOff x="348715" y="1709383"/>
            <a:chExt cx="8876248" cy="3955477"/>
          </a:xfrm>
        </p:grpSpPr>
        <p:sp>
          <p:nvSpPr>
            <p:cNvPr id="14" name="Espace réservé du contenu 16">
              <a:extLst>
                <a:ext uri="{FF2B5EF4-FFF2-40B4-BE49-F238E27FC236}">
                  <a16:creationId xmlns:a16="http://schemas.microsoft.com/office/drawing/2014/main" id="{FA5E29B1-232D-DCB0-EFCF-D133F2FAE6BE}"/>
                </a:ext>
              </a:extLst>
            </p:cNvPr>
            <p:cNvSpPr txBox="1">
              <a:spLocks/>
            </p:cNvSpPr>
            <p:nvPr/>
          </p:nvSpPr>
          <p:spPr>
            <a:xfrm>
              <a:off x="348715" y="1798721"/>
              <a:ext cx="3453201" cy="3866139"/>
            </a:xfrm>
            <a:prstGeom prst="rect">
              <a:avLst/>
            </a:prstGeom>
            <a:ln w="38100">
              <a:solidFill>
                <a:srgbClr val="FFC000"/>
              </a:solidFill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2275" b="1" dirty="0">
                  <a:solidFill>
                    <a:srgbClr val="FFC000"/>
                  </a:solidFill>
                </a:rPr>
                <a:t>Créer un nouveau dossier</a:t>
              </a:r>
            </a:p>
            <a:p>
              <a:pPr marL="0" indent="0">
                <a:buNone/>
              </a:pPr>
              <a:r>
                <a:rPr lang="fr-FR" sz="1625" b="1" dirty="0">
                  <a:solidFill>
                    <a:srgbClr val="FFC000"/>
                  </a:solidFill>
                </a:rPr>
                <a:t>👉 </a:t>
              </a:r>
              <a:r>
                <a:rPr lang="fr-FR" sz="1625" dirty="0"/>
                <a:t>Faire un </a:t>
              </a:r>
              <a:r>
                <a:rPr lang="fr-FR" sz="1625" b="1" dirty="0">
                  <a:solidFill>
                    <a:srgbClr val="FFC000"/>
                  </a:solidFill>
                </a:rPr>
                <a:t>clic-droit</a:t>
              </a:r>
              <a:r>
                <a:rPr lang="fr-FR" sz="1625" dirty="0"/>
                <a:t> sur une partie blanche de la fenêtre </a:t>
              </a:r>
            </a:p>
            <a:p>
              <a:pPr marL="0" indent="0">
                <a:buNone/>
              </a:pPr>
              <a:r>
                <a:rPr lang="fr-FR" sz="1625" b="1" dirty="0">
                  <a:solidFill>
                    <a:srgbClr val="FFC000"/>
                  </a:solidFill>
                </a:rPr>
                <a:t>👉 Pointer </a:t>
              </a:r>
              <a:r>
                <a:rPr lang="fr-FR" sz="1625" dirty="0"/>
                <a:t>la souris sur </a:t>
              </a:r>
              <a:r>
                <a:rPr lang="fr-FR" sz="1625" b="1" dirty="0"/>
                <a:t>nouveau</a:t>
              </a:r>
            </a:p>
            <a:p>
              <a:pPr marL="0" indent="0">
                <a:buNone/>
              </a:pPr>
              <a:r>
                <a:rPr lang="fr-FR" sz="1625" b="1" dirty="0">
                  <a:solidFill>
                    <a:srgbClr val="FFC000"/>
                  </a:solidFill>
                </a:rPr>
                <a:t>👉 Cliquer </a:t>
              </a:r>
              <a:r>
                <a:rPr lang="fr-FR" sz="1625" dirty="0"/>
                <a:t>sur </a:t>
              </a:r>
              <a:r>
                <a:rPr lang="fr-FR" sz="1625" b="1" dirty="0">
                  <a:solidFill>
                    <a:srgbClr val="FFC000"/>
                  </a:solidFill>
                </a:rPr>
                <a:t>dossier</a:t>
              </a:r>
            </a:p>
            <a:p>
              <a:pPr marL="0" indent="0">
                <a:buNone/>
              </a:pPr>
              <a:r>
                <a:rPr lang="fr-FR" sz="1625" b="1" dirty="0">
                  <a:solidFill>
                    <a:srgbClr val="FFC000"/>
                  </a:solidFill>
                </a:rPr>
                <a:t>👉 Nommer </a:t>
              </a:r>
              <a:r>
                <a:rPr lang="fr-FR" sz="1625" dirty="0"/>
                <a:t>le dossier</a:t>
              </a:r>
            </a:p>
            <a:p>
              <a:pPr marL="0" indent="0">
                <a:buNone/>
              </a:pPr>
              <a:r>
                <a:rPr lang="fr-FR" sz="1625" b="1" dirty="0">
                  <a:solidFill>
                    <a:srgbClr val="FFC000"/>
                  </a:solidFill>
                </a:rPr>
                <a:t>👉 </a:t>
              </a:r>
              <a:r>
                <a:rPr lang="fr-FR" sz="1625" dirty="0"/>
                <a:t>Appuyer sur la touche </a:t>
              </a:r>
              <a:r>
                <a:rPr lang="fr-FR" sz="1625" b="1" dirty="0">
                  <a:solidFill>
                    <a:srgbClr val="FFC000"/>
                  </a:solidFill>
                </a:rPr>
                <a:t>Entrée</a:t>
              </a:r>
              <a:endParaRPr lang="fr-FR" sz="1625" dirty="0"/>
            </a:p>
            <a:p>
              <a:pPr marL="0" indent="0">
                <a:buNone/>
              </a:pPr>
              <a:endParaRPr lang="fr-FR" sz="1788" dirty="0"/>
            </a:p>
          </p:txBody>
        </p: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590028D2-D90D-BD83-781C-3AA30610A3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20044" y="5084183"/>
              <a:ext cx="286385" cy="362195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E7BE8350-CBC5-724A-DD90-6B03BC0EC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00055" y="1709383"/>
              <a:ext cx="2751388" cy="3439235"/>
            </a:xfrm>
            <a:prstGeom prst="rect">
              <a:avLst/>
            </a:prstGeom>
          </p:spPr>
        </p:pic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E6CD68B-FB49-D0B8-D6CC-67A9C363B3F6}"/>
                </a:ext>
              </a:extLst>
            </p:cNvPr>
            <p:cNvSpPr/>
            <p:nvPr/>
          </p:nvSpPr>
          <p:spPr>
            <a:xfrm>
              <a:off x="3963237" y="4545586"/>
              <a:ext cx="1170634" cy="323643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E6968BA7-C1C9-452A-D270-4F6B10413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1443" y="4073599"/>
              <a:ext cx="2573520" cy="1591260"/>
            </a:xfrm>
            <a:prstGeom prst="rect">
              <a:avLst/>
            </a:prstGeom>
          </p:spPr>
        </p:pic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1938B128-CB21-F360-3087-FDD4A87AE5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753986" y="2199386"/>
              <a:ext cx="1326514" cy="1385209"/>
            </a:xfrm>
            <a:prstGeom prst="rect">
              <a:avLst/>
            </a:prstGeom>
          </p:spPr>
        </p:pic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69231BC4-94CF-FAA1-C90E-C55A9CB24774}"/>
                </a:ext>
              </a:extLst>
            </p:cNvPr>
            <p:cNvSpPr/>
            <p:nvPr/>
          </p:nvSpPr>
          <p:spPr>
            <a:xfrm>
              <a:off x="6522349" y="4020446"/>
              <a:ext cx="1170634" cy="323643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07F3C7D6-DB89-AE8F-E8CE-20ED9AEEBD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33871" y="4272960"/>
              <a:ext cx="1432947" cy="376596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2E3F53EE-47FC-1937-9AFB-B2EDB30631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4064" y="3637748"/>
              <a:ext cx="359923" cy="414899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Espace réservé du contenu 16">
            <a:extLst>
              <a:ext uri="{FF2B5EF4-FFF2-40B4-BE49-F238E27FC236}">
                <a16:creationId xmlns:a16="http://schemas.microsoft.com/office/drawing/2014/main" id="{8389BF79-428D-2402-FDAF-07FA4A90DFB1}"/>
              </a:ext>
            </a:extLst>
          </p:cNvPr>
          <p:cNvSpPr txBox="1">
            <a:spLocks/>
          </p:cNvSpPr>
          <p:nvPr/>
        </p:nvSpPr>
        <p:spPr>
          <a:xfrm>
            <a:off x="424112" y="4359443"/>
            <a:ext cx="2870000" cy="1919859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rgbClr val="FFC000"/>
                </a:solidFill>
              </a:rPr>
              <a:t>💡 Bon à savoir </a:t>
            </a:r>
          </a:p>
          <a:p>
            <a:pPr marL="0" indent="0" algn="ctr">
              <a:buNone/>
            </a:pPr>
            <a:r>
              <a:rPr lang="fr-FR" sz="1400" b="1" dirty="0">
                <a:solidFill>
                  <a:srgbClr val="FFC000"/>
                </a:solidFill>
              </a:rPr>
              <a:t>👉 </a:t>
            </a:r>
            <a:r>
              <a:rPr lang="fr-FR" sz="1400" dirty="0"/>
              <a:t>Vous pouvez renommer le nom des dossiers et des fichiers</a:t>
            </a:r>
          </a:p>
          <a:p>
            <a:pPr marL="0" indent="0" algn="ctr">
              <a:buNone/>
            </a:pPr>
            <a:r>
              <a:rPr lang="fr-FR" sz="1400" dirty="0"/>
              <a:t>👉 Vous pouvez les trier selon votre propre logique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r>
              <a:rPr lang="fr-FR" sz="1400" dirty="0"/>
              <a:t>✔ À vous de trouver l’arborescence qui vous convient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endParaRPr lang="fr-FR" sz="1600" dirty="0"/>
          </a:p>
        </p:txBody>
      </p:sp>
      <p:sp>
        <p:nvSpPr>
          <p:cNvPr id="32" name="Espace réservé du contenu 16">
            <a:extLst>
              <a:ext uri="{FF2B5EF4-FFF2-40B4-BE49-F238E27FC236}">
                <a16:creationId xmlns:a16="http://schemas.microsoft.com/office/drawing/2014/main" id="{DD395F2C-FB24-CD70-6353-A73E056DA94F}"/>
              </a:ext>
            </a:extLst>
          </p:cNvPr>
          <p:cNvSpPr txBox="1">
            <a:spLocks/>
          </p:cNvSpPr>
          <p:nvPr/>
        </p:nvSpPr>
        <p:spPr>
          <a:xfrm>
            <a:off x="4443261" y="4334832"/>
            <a:ext cx="5038627" cy="1964291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800" b="1" dirty="0">
                <a:solidFill>
                  <a:srgbClr val="FFBD59"/>
                </a:solidFill>
              </a:rPr>
              <a:t>💡 </a:t>
            </a:r>
            <a:r>
              <a:rPr lang="fr-FR" sz="1800" b="1" dirty="0">
                <a:solidFill>
                  <a:srgbClr val="FFC000"/>
                </a:solidFill>
              </a:rPr>
              <a:t>Bon à savoir </a:t>
            </a:r>
          </a:p>
          <a:p>
            <a:pPr marL="0" indent="0">
              <a:buNone/>
            </a:pPr>
            <a:r>
              <a:rPr lang="fr-FR" sz="1400" dirty="0"/>
              <a:t>👉 Faire un </a:t>
            </a:r>
            <a:r>
              <a:rPr lang="fr-FR" sz="1400" b="1" dirty="0">
                <a:solidFill>
                  <a:srgbClr val="FFC000"/>
                </a:solidFill>
              </a:rPr>
              <a:t>clic droit </a:t>
            </a:r>
            <a:r>
              <a:rPr lang="fr-FR" sz="1400" dirty="0"/>
              <a:t>sur l’icône fait apparaître un </a:t>
            </a:r>
            <a:r>
              <a:rPr lang="fr-FR" sz="1400" b="1" dirty="0">
                <a:solidFill>
                  <a:srgbClr val="FFC000"/>
                </a:solidFill>
              </a:rPr>
              <a:t>menu</a:t>
            </a:r>
            <a:r>
              <a:rPr lang="fr-FR" sz="1400" dirty="0"/>
              <a:t> </a:t>
            </a:r>
          </a:p>
          <a:p>
            <a:pPr marL="0" indent="0">
              <a:buNone/>
            </a:pPr>
            <a:r>
              <a:rPr lang="fr-FR" sz="1400" dirty="0"/>
              <a:t>avec des </a:t>
            </a:r>
            <a:r>
              <a:rPr lang="fr-FR" sz="1200" dirty="0"/>
              <a:t>options</a:t>
            </a:r>
            <a:r>
              <a:rPr lang="fr-FR" sz="1400" dirty="0"/>
              <a:t>. Entre autres :</a:t>
            </a:r>
          </a:p>
          <a:p>
            <a:pPr marL="0" indent="0">
              <a:buNone/>
            </a:pPr>
            <a:r>
              <a:rPr lang="fr-FR" sz="1400" dirty="0"/>
              <a:t>	▪ </a:t>
            </a:r>
            <a:r>
              <a:rPr lang="fr-FR" sz="1400" b="1" dirty="0">
                <a:solidFill>
                  <a:srgbClr val="FFC000"/>
                </a:solidFill>
              </a:rPr>
              <a:t>Ouvrir</a:t>
            </a:r>
            <a:r>
              <a:rPr lang="fr-FR" sz="1400" dirty="0"/>
              <a:t> : ouvre le fichier</a:t>
            </a:r>
          </a:p>
          <a:p>
            <a:pPr marL="0" indent="0">
              <a:buNone/>
            </a:pPr>
            <a:r>
              <a:rPr lang="fr-FR" sz="1400" dirty="0"/>
              <a:t>	▪ </a:t>
            </a:r>
            <a:r>
              <a:rPr lang="fr-FR" sz="1400" b="1" dirty="0">
                <a:solidFill>
                  <a:srgbClr val="FFC000"/>
                </a:solidFill>
              </a:rPr>
              <a:t>Supprimer</a:t>
            </a:r>
            <a:r>
              <a:rPr lang="fr-FR" sz="1400" dirty="0"/>
              <a:t> : place l’élément dans la corbeille</a:t>
            </a:r>
          </a:p>
          <a:p>
            <a:pPr marL="0" indent="0">
              <a:buNone/>
            </a:pPr>
            <a:r>
              <a:rPr lang="fr-FR" sz="1400" dirty="0"/>
              <a:t>	▪ </a:t>
            </a:r>
            <a:r>
              <a:rPr lang="fr-FR" sz="1400" b="1" dirty="0">
                <a:solidFill>
                  <a:srgbClr val="FFC000"/>
                </a:solidFill>
              </a:rPr>
              <a:t>Renommer</a:t>
            </a:r>
            <a:r>
              <a:rPr lang="fr-FR" sz="1400" dirty="0"/>
              <a:t> : permet de changer le nom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9002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-333500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600" dirty="0"/>
              <a:t>🤔</a:t>
            </a:r>
            <a:r>
              <a:rPr lang="fr-FR" sz="3250" dirty="0"/>
              <a:t>Et on l’utilise comment ?</a:t>
            </a:r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A525BD49-6E16-40B0-9C41-59C25F02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4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8" y="528565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85FC237F-31D7-6EA4-2A51-7BFACAA665BB}"/>
              </a:ext>
            </a:extLst>
          </p:cNvPr>
          <p:cNvGrpSpPr/>
          <p:nvPr/>
        </p:nvGrpSpPr>
        <p:grpSpPr>
          <a:xfrm>
            <a:off x="597063" y="648570"/>
            <a:ext cx="8543925" cy="4098168"/>
            <a:chOff x="681038" y="1721590"/>
            <a:chExt cx="8543925" cy="4098168"/>
          </a:xfrm>
        </p:grpSpPr>
        <p:sp>
          <p:nvSpPr>
            <p:cNvPr id="18" name="Espace réservé du contenu 16">
              <a:extLst>
                <a:ext uri="{FF2B5EF4-FFF2-40B4-BE49-F238E27FC236}">
                  <a16:creationId xmlns:a16="http://schemas.microsoft.com/office/drawing/2014/main" id="{D019CE63-2473-4F62-9041-48EBCBF31991}"/>
                </a:ext>
              </a:extLst>
            </p:cNvPr>
            <p:cNvSpPr txBox="1">
              <a:spLocks/>
            </p:cNvSpPr>
            <p:nvPr/>
          </p:nvSpPr>
          <p:spPr>
            <a:xfrm>
              <a:off x="681038" y="1721590"/>
              <a:ext cx="8543925" cy="4098168"/>
            </a:xfrm>
            <a:prstGeom prst="rect">
              <a:avLst/>
            </a:prstGeom>
            <a:ln w="38100">
              <a:solidFill>
                <a:srgbClr val="FFC000"/>
              </a:solidFill>
            </a:ln>
          </p:spPr>
          <p:txBody>
            <a:bodyPr vert="horz" lIns="74295" tIns="37148" rIns="74295" bIns="37148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2275" b="1" dirty="0">
                  <a:solidFill>
                    <a:srgbClr val="FFBD59"/>
                  </a:solidFill>
                </a:rPr>
                <a:t>💡 </a:t>
              </a:r>
              <a:r>
                <a:rPr lang="fr-FR" sz="2275" b="1" dirty="0">
                  <a:solidFill>
                    <a:srgbClr val="FFC000"/>
                  </a:solidFill>
                </a:rPr>
                <a:t>Bon à savoir </a:t>
              </a:r>
            </a:p>
            <a:p>
              <a:pPr marL="0" indent="0">
                <a:buNone/>
              </a:pPr>
              <a:endParaRPr lang="fr-FR" sz="1625" dirty="0"/>
            </a:p>
            <a:p>
              <a:pPr marL="0" indent="0">
                <a:buNone/>
              </a:pPr>
              <a:endParaRPr lang="fr-FR" sz="1625" dirty="0"/>
            </a:p>
            <a:p>
              <a:pPr marL="0" indent="0">
                <a:buNone/>
              </a:pPr>
              <a:endParaRPr lang="fr-FR" sz="1625" dirty="0"/>
            </a:p>
            <a:p>
              <a:pPr marL="0" indent="0">
                <a:buNone/>
              </a:pPr>
              <a:r>
                <a:rPr lang="fr-FR" sz="1625" dirty="0"/>
                <a:t>👉 Faire un </a:t>
              </a:r>
              <a:r>
                <a:rPr lang="fr-FR" sz="1625" b="1" dirty="0">
                  <a:solidFill>
                    <a:srgbClr val="FFC000"/>
                  </a:solidFill>
                </a:rPr>
                <a:t>clic droit </a:t>
              </a:r>
              <a:r>
                <a:rPr lang="fr-FR" sz="1625" dirty="0"/>
                <a:t>sur l’icône fait apparaître un </a:t>
              </a:r>
              <a:r>
                <a:rPr lang="fr-FR" sz="1625" b="1" dirty="0">
                  <a:solidFill>
                    <a:srgbClr val="FFC000"/>
                  </a:solidFill>
                </a:rPr>
                <a:t>menu</a:t>
              </a:r>
              <a:r>
                <a:rPr lang="fr-FR" sz="1625" dirty="0"/>
                <a:t> </a:t>
              </a:r>
            </a:p>
            <a:p>
              <a:pPr marL="0" indent="0">
                <a:buNone/>
              </a:pPr>
              <a:r>
                <a:rPr lang="fr-FR" sz="1625" dirty="0"/>
                <a:t>avec des options. Entre autres :</a:t>
              </a:r>
            </a:p>
            <a:p>
              <a:pPr marL="0" indent="0">
                <a:buNone/>
              </a:pPr>
              <a:r>
                <a:rPr lang="fr-FR" sz="1625" dirty="0"/>
                <a:t>	▪ </a:t>
              </a:r>
              <a:r>
                <a:rPr lang="fr-FR" sz="1625" b="1" dirty="0">
                  <a:solidFill>
                    <a:srgbClr val="FFC000"/>
                  </a:solidFill>
                </a:rPr>
                <a:t>Ouvrir</a:t>
              </a:r>
              <a:r>
                <a:rPr lang="fr-FR" sz="1625" dirty="0"/>
                <a:t> : ouvre le fichier</a:t>
              </a:r>
            </a:p>
            <a:p>
              <a:pPr marL="0" indent="0">
                <a:buNone/>
              </a:pPr>
              <a:r>
                <a:rPr lang="fr-FR" sz="1625" dirty="0"/>
                <a:t>	▪ </a:t>
              </a:r>
              <a:r>
                <a:rPr lang="fr-FR" sz="1625" b="1" dirty="0">
                  <a:solidFill>
                    <a:srgbClr val="FFC000"/>
                  </a:solidFill>
                </a:rPr>
                <a:t>Supprimer</a:t>
              </a:r>
              <a:r>
                <a:rPr lang="fr-FR" sz="1625" dirty="0"/>
                <a:t> : place l’élément dans la corbeille</a:t>
              </a:r>
            </a:p>
            <a:p>
              <a:pPr marL="0" indent="0">
                <a:buNone/>
              </a:pPr>
              <a:r>
                <a:rPr lang="fr-FR" sz="1625" dirty="0"/>
                <a:t>	▪ </a:t>
              </a:r>
              <a:r>
                <a:rPr lang="fr-FR" sz="1625" b="1" dirty="0">
                  <a:solidFill>
                    <a:srgbClr val="FFC000"/>
                  </a:solidFill>
                </a:rPr>
                <a:t>Renommer</a:t>
              </a:r>
              <a:r>
                <a:rPr lang="fr-FR" sz="1625" dirty="0"/>
                <a:t> : permet de changer le nom</a:t>
              </a:r>
            </a:p>
            <a:p>
              <a:pPr marL="0" indent="0">
                <a:buNone/>
              </a:pPr>
              <a:endParaRPr lang="fr-FR" sz="1625" dirty="0"/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endParaRPr lang="fr-FR" sz="1788" dirty="0"/>
            </a:p>
            <a:p>
              <a:pPr marL="0" indent="0" algn="ctr">
                <a:buNone/>
              </a:pPr>
              <a:endParaRPr lang="fr-FR" sz="1788" dirty="0"/>
            </a:p>
          </p:txBody>
        </p: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7C3BBDF3-ED66-4EC7-B2AC-07D9CC52D6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195" t="11173" r="37646"/>
            <a:stretch/>
          </p:blipFill>
          <p:spPr>
            <a:xfrm>
              <a:off x="6005513" y="1787309"/>
              <a:ext cx="2858293" cy="4032449"/>
            </a:xfrm>
            <a:prstGeom prst="rect">
              <a:avLst/>
            </a:prstGeom>
          </p:spPr>
        </p:pic>
        <p:cxnSp>
          <p:nvCxnSpPr>
            <p:cNvPr id="16" name="Connecteur droit avec flèche 15">
              <a:extLst>
                <a:ext uri="{FF2B5EF4-FFF2-40B4-BE49-F238E27FC236}">
                  <a16:creationId xmlns:a16="http://schemas.microsoft.com/office/drawing/2014/main" id="{9C304DAC-4117-4BD2-ADCF-C2226991BA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9256" y="2066925"/>
              <a:ext cx="1052513" cy="106283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90A4193-F700-47B2-8BC0-3B5BC160C2DE}"/>
                </a:ext>
              </a:extLst>
            </p:cNvPr>
            <p:cNvSpPr/>
            <p:nvPr/>
          </p:nvSpPr>
          <p:spPr>
            <a:xfrm>
              <a:off x="6531769" y="1947883"/>
              <a:ext cx="607287" cy="144463"/>
            </a:xfrm>
            <a:prstGeom prst="ellipse">
              <a:avLst/>
            </a:prstGeom>
            <a:noFill/>
            <a:ln w="28575">
              <a:solidFill>
                <a:srgbClr val="FFB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4FEE6A15-A610-4F3E-AE09-18CE49F55682}"/>
                </a:ext>
              </a:extLst>
            </p:cNvPr>
            <p:cNvSpPr/>
            <p:nvPr/>
          </p:nvSpPr>
          <p:spPr>
            <a:xfrm>
              <a:off x="6614319" y="5256945"/>
              <a:ext cx="607287" cy="144463"/>
            </a:xfrm>
            <a:prstGeom prst="ellipse">
              <a:avLst/>
            </a:prstGeom>
            <a:noFill/>
            <a:ln w="28575">
              <a:solidFill>
                <a:srgbClr val="FFB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EEF1EB8D-7A04-4698-9CFE-0799012D8BDB}"/>
                </a:ext>
              </a:extLst>
            </p:cNvPr>
            <p:cNvSpPr/>
            <p:nvPr/>
          </p:nvSpPr>
          <p:spPr>
            <a:xfrm>
              <a:off x="6583362" y="5393888"/>
              <a:ext cx="607287" cy="144463"/>
            </a:xfrm>
            <a:prstGeom prst="ellipse">
              <a:avLst/>
            </a:prstGeom>
            <a:noFill/>
            <a:ln w="28575">
              <a:solidFill>
                <a:srgbClr val="FFBD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A9D2BD71-9B4B-26A5-05D0-7B3B40DC7BE5}"/>
              </a:ext>
            </a:extLst>
          </p:cNvPr>
          <p:cNvGrpSpPr/>
          <p:nvPr/>
        </p:nvGrpSpPr>
        <p:grpSpPr>
          <a:xfrm>
            <a:off x="786364" y="4183925"/>
            <a:ext cx="5240500" cy="2390758"/>
            <a:chOff x="2529125" y="3622342"/>
            <a:chExt cx="8543925" cy="4098168"/>
          </a:xfrm>
        </p:grpSpPr>
        <p:sp>
          <p:nvSpPr>
            <p:cNvPr id="15" name="Espace réservé du contenu 16">
              <a:extLst>
                <a:ext uri="{FF2B5EF4-FFF2-40B4-BE49-F238E27FC236}">
                  <a16:creationId xmlns:a16="http://schemas.microsoft.com/office/drawing/2014/main" id="{E7599AA7-4469-AF03-C0E1-D2C07D2BEAD7}"/>
                </a:ext>
              </a:extLst>
            </p:cNvPr>
            <p:cNvSpPr txBox="1">
              <a:spLocks/>
            </p:cNvSpPr>
            <p:nvPr/>
          </p:nvSpPr>
          <p:spPr>
            <a:xfrm>
              <a:off x="2529125" y="3622342"/>
              <a:ext cx="8543925" cy="409816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C000"/>
              </a:solidFill>
            </a:ln>
          </p:spPr>
          <p:txBody>
            <a:bodyPr vert="horz" lIns="74295" tIns="37148" rIns="74295" bIns="37148" rtlCol="0"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fr-FR" sz="2275" b="1" dirty="0">
                  <a:solidFill>
                    <a:srgbClr val="FFC000"/>
                  </a:solidFill>
                </a:rPr>
                <a:t>💡 Bon à savoir </a:t>
              </a:r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r>
                <a:rPr lang="fr-FR" sz="2275" b="1" dirty="0"/>
                <a:t>Pour</a:t>
              </a:r>
              <a:r>
                <a:rPr lang="fr-FR" sz="2275" b="1" dirty="0">
                  <a:solidFill>
                    <a:srgbClr val="FFC000"/>
                  </a:solidFill>
                </a:rPr>
                <a:t> renommer </a:t>
              </a:r>
              <a:r>
                <a:rPr lang="fr-FR" sz="2275" b="1" dirty="0"/>
                <a:t>un dossier ou un fichier :</a:t>
              </a:r>
            </a:p>
            <a:p>
              <a:pPr marL="0" indent="0" algn="ctr">
                <a:buNone/>
              </a:pPr>
              <a:r>
                <a:rPr lang="fr-FR" sz="1625" dirty="0"/>
                <a:t>👉 Cliquer sur </a:t>
              </a:r>
              <a:r>
                <a:rPr lang="fr-FR" sz="1625" b="1" dirty="0">
                  <a:solidFill>
                    <a:srgbClr val="FFC000"/>
                  </a:solidFill>
                </a:rPr>
                <a:t>renommer : </a:t>
              </a:r>
              <a:endParaRPr lang="fr-FR" sz="1625" dirty="0">
                <a:solidFill>
                  <a:srgbClr val="FFC000"/>
                </a:solidFill>
              </a:endParaRPr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r>
                <a:rPr lang="fr-FR" sz="1625" dirty="0"/>
                <a:t>👉 Vous pouvez taper le nouveau nom grâce au clavier</a:t>
              </a:r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r>
                <a:rPr lang="fr-FR" sz="1625" dirty="0"/>
                <a:t>👉 Faites la touche </a:t>
              </a:r>
              <a:r>
                <a:rPr lang="fr-FR" sz="1625" b="1" dirty="0">
                  <a:solidFill>
                    <a:srgbClr val="FFC000"/>
                  </a:solidFill>
                </a:rPr>
                <a:t>Entrée</a:t>
              </a:r>
              <a:r>
                <a:rPr lang="fr-FR" sz="1625" dirty="0"/>
                <a:t> pour valider votre choix.</a:t>
              </a:r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endParaRPr lang="fr-FR" sz="1625" dirty="0"/>
            </a:p>
            <a:p>
              <a:pPr marL="0" indent="0" algn="ctr">
                <a:buNone/>
              </a:pPr>
              <a:endParaRPr lang="fr-FR" sz="1788" dirty="0"/>
            </a:p>
            <a:p>
              <a:pPr marL="0" indent="0" algn="ctr">
                <a:buNone/>
              </a:pPr>
              <a:endParaRPr lang="fr-FR" sz="1788" dirty="0"/>
            </a:p>
          </p:txBody>
        </p:sp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FA3B1474-462A-6557-7D49-08A0A8196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24302" y="5644647"/>
              <a:ext cx="3074292" cy="512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033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-40664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🔍 Zoom sur l’explorateur de fichiers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EF5C194A-6D3D-4329-BAF3-42960A3E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FB71B-8F70-4E1A-8071-7450FA14F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5</a:t>
            </a:fld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7" y="774313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contenu 16">
            <a:extLst>
              <a:ext uri="{FF2B5EF4-FFF2-40B4-BE49-F238E27FC236}">
                <a16:creationId xmlns:a16="http://schemas.microsoft.com/office/drawing/2014/main" id="{7CD70473-3281-4E6F-89FC-9FCA828922D0}"/>
              </a:ext>
            </a:extLst>
          </p:cNvPr>
          <p:cNvSpPr txBox="1">
            <a:spLocks/>
          </p:cNvSpPr>
          <p:nvPr/>
        </p:nvSpPr>
        <p:spPr>
          <a:xfrm>
            <a:off x="224880" y="1413910"/>
            <a:ext cx="3389500" cy="873737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950" dirty="0"/>
              <a:t>Tout mon ordinateur est rangé dans des dossiers, puis des sous dossiers</a:t>
            </a:r>
          </a:p>
          <a:p>
            <a:pPr marL="0" indent="0">
              <a:buNone/>
            </a:pPr>
            <a:r>
              <a:rPr lang="fr-FR" sz="1950" dirty="0"/>
              <a:t>Quand je </a:t>
            </a:r>
            <a:r>
              <a:rPr lang="fr-FR" sz="1950" dirty="0">
                <a:solidFill>
                  <a:srgbClr val="FFC000"/>
                </a:solidFill>
              </a:rPr>
              <a:t>clique</a:t>
            </a:r>
            <a:r>
              <a:rPr lang="fr-FR" sz="1950" dirty="0"/>
              <a:t> sur l’explorateur, </a:t>
            </a:r>
            <a:br>
              <a:rPr lang="fr-FR" sz="1950" dirty="0"/>
            </a:br>
            <a:r>
              <a:rPr lang="fr-FR" sz="1950" dirty="0"/>
              <a:t>une </a:t>
            </a:r>
            <a:r>
              <a:rPr lang="fr-FR" sz="1950" dirty="0">
                <a:solidFill>
                  <a:srgbClr val="FFC000"/>
                </a:solidFill>
              </a:rPr>
              <a:t>nouvelle fenêtre </a:t>
            </a:r>
            <a:r>
              <a:rPr lang="fr-FR" sz="1950" dirty="0"/>
              <a:t>s’ouvre.</a:t>
            </a:r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  <a:p>
            <a:pPr marL="0" indent="0">
              <a:buNone/>
            </a:pPr>
            <a:endParaRPr lang="fr-FR" sz="1788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1CE3D10-F8BF-41D8-84E9-E64D9ED1FFE3}"/>
              </a:ext>
            </a:extLst>
          </p:cNvPr>
          <p:cNvCxnSpPr>
            <a:cxnSpLocks/>
          </p:cNvCxnSpPr>
          <p:nvPr/>
        </p:nvCxnSpPr>
        <p:spPr>
          <a:xfrm flipV="1">
            <a:off x="3358753" y="1840693"/>
            <a:ext cx="469714" cy="141102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>
            <a:extLst>
              <a:ext uri="{FF2B5EF4-FFF2-40B4-BE49-F238E27FC236}">
                <a16:creationId xmlns:a16="http://schemas.microsoft.com/office/drawing/2014/main" id="{EF0E87C5-43ED-41CB-BFF2-0E9061509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6373" y="1517695"/>
            <a:ext cx="5520248" cy="4027736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A322B61A-08E1-4BDE-B4DF-99D6663E6556}"/>
              </a:ext>
            </a:extLst>
          </p:cNvPr>
          <p:cNvSpPr/>
          <p:nvPr/>
        </p:nvSpPr>
        <p:spPr>
          <a:xfrm>
            <a:off x="3866372" y="3537150"/>
            <a:ext cx="699358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F8FFE48-8D3E-4845-820A-C004B45C814D}"/>
              </a:ext>
            </a:extLst>
          </p:cNvPr>
          <p:cNvSpPr/>
          <p:nvPr/>
        </p:nvSpPr>
        <p:spPr>
          <a:xfrm>
            <a:off x="3740021" y="2886736"/>
            <a:ext cx="1551625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8136D713-284A-4FC8-ABB5-1E31C56D8B61}"/>
              </a:ext>
            </a:extLst>
          </p:cNvPr>
          <p:cNvSpPr/>
          <p:nvPr/>
        </p:nvSpPr>
        <p:spPr>
          <a:xfrm>
            <a:off x="3828467" y="5352367"/>
            <a:ext cx="699358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3CBB593-DF17-4451-8FC6-95D430BFA094}"/>
              </a:ext>
            </a:extLst>
          </p:cNvPr>
          <p:cNvSpPr/>
          <p:nvPr/>
        </p:nvSpPr>
        <p:spPr>
          <a:xfrm>
            <a:off x="5097074" y="3222291"/>
            <a:ext cx="1998855" cy="230805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E76BA8E4-9A9A-4CC5-ABE8-06101535F15D}"/>
              </a:ext>
            </a:extLst>
          </p:cNvPr>
          <p:cNvSpPr/>
          <p:nvPr/>
        </p:nvSpPr>
        <p:spPr>
          <a:xfrm>
            <a:off x="7327203" y="2826093"/>
            <a:ext cx="1998855" cy="2797391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39E0666-5B9A-4567-857C-9B7594FC420F}"/>
              </a:ext>
            </a:extLst>
          </p:cNvPr>
          <p:cNvSpPr txBox="1"/>
          <p:nvPr/>
        </p:nvSpPr>
        <p:spPr>
          <a:xfrm>
            <a:off x="263049" y="2370169"/>
            <a:ext cx="1551625" cy="66768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63" b="1" dirty="0">
                <a:solidFill>
                  <a:srgbClr val="FFC000"/>
                </a:solidFill>
              </a:rPr>
              <a:t>Accès rapide : </a:t>
            </a:r>
            <a:r>
              <a:rPr lang="fr-FR" sz="1138" dirty="0"/>
              <a:t>Dossiers sélectionnés comme raccourcis</a:t>
            </a:r>
            <a:endParaRPr lang="fr-FR" sz="1463" dirty="0"/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107C128E-FE9D-4F92-8CB5-5CE96AFD3F05}"/>
              </a:ext>
            </a:extLst>
          </p:cNvPr>
          <p:cNvCxnSpPr>
            <a:cxnSpLocks/>
            <a:stCxn id="68" idx="1"/>
            <a:endCxn id="32" idx="3"/>
          </p:cNvCxnSpPr>
          <p:nvPr/>
        </p:nvCxnSpPr>
        <p:spPr>
          <a:xfrm flipH="1" flipV="1">
            <a:off x="1814674" y="2704011"/>
            <a:ext cx="371531" cy="14599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E0B7ADDA-B71D-4060-AE48-08048A72D743}"/>
              </a:ext>
            </a:extLst>
          </p:cNvPr>
          <p:cNvSpPr txBox="1"/>
          <p:nvPr/>
        </p:nvSpPr>
        <p:spPr>
          <a:xfrm>
            <a:off x="122335" y="4000396"/>
            <a:ext cx="1551625" cy="66768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63" b="1" dirty="0">
                <a:solidFill>
                  <a:srgbClr val="FFC000"/>
                </a:solidFill>
              </a:rPr>
              <a:t>Ce PC : </a:t>
            </a:r>
            <a:r>
              <a:rPr lang="fr-FR" sz="1138" dirty="0"/>
              <a:t>Dossiers présents dans votre ordinateur</a:t>
            </a:r>
            <a:endParaRPr lang="fr-FR" sz="1463" dirty="0"/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5701A932-2465-4050-811B-81E6FA48D0A7}"/>
              </a:ext>
            </a:extLst>
          </p:cNvPr>
          <p:cNvCxnSpPr>
            <a:cxnSpLocks/>
            <a:stCxn id="84" idx="1"/>
            <a:endCxn id="36" idx="3"/>
          </p:cNvCxnSpPr>
          <p:nvPr/>
        </p:nvCxnSpPr>
        <p:spPr>
          <a:xfrm flipH="1">
            <a:off x="1673960" y="4325486"/>
            <a:ext cx="512224" cy="875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70D22650-39A6-4C5E-A8C8-F66635B73B39}"/>
              </a:ext>
            </a:extLst>
          </p:cNvPr>
          <p:cNvSpPr txBox="1"/>
          <p:nvPr/>
        </p:nvSpPr>
        <p:spPr>
          <a:xfrm>
            <a:off x="952430" y="5167636"/>
            <a:ext cx="2120768" cy="61767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Nombre de fichiers/dossiers dans le dossier dans lequel vous vous trouvez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08328757-C13F-4549-92E1-2DE063BFD836}"/>
              </a:ext>
            </a:extLst>
          </p:cNvPr>
          <p:cNvCxnSpPr>
            <a:cxnSpLocks/>
            <a:stCxn id="26" idx="2"/>
            <a:endCxn id="40" idx="3"/>
          </p:cNvCxnSpPr>
          <p:nvPr/>
        </p:nvCxnSpPr>
        <p:spPr>
          <a:xfrm flipH="1">
            <a:off x="3073198" y="5467719"/>
            <a:ext cx="755269" cy="875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e 44">
            <a:extLst>
              <a:ext uri="{FF2B5EF4-FFF2-40B4-BE49-F238E27FC236}">
                <a16:creationId xmlns:a16="http://schemas.microsoft.com/office/drawing/2014/main" id="{870FBFC5-E5D3-46BA-A603-E702CA449D50}"/>
              </a:ext>
            </a:extLst>
          </p:cNvPr>
          <p:cNvSpPr/>
          <p:nvPr/>
        </p:nvSpPr>
        <p:spPr>
          <a:xfrm>
            <a:off x="4506989" y="1504154"/>
            <a:ext cx="971079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F02DEEA9-2F22-4305-99F7-FA4C4D4E4CA4}"/>
              </a:ext>
            </a:extLst>
          </p:cNvPr>
          <p:cNvSpPr txBox="1"/>
          <p:nvPr/>
        </p:nvSpPr>
        <p:spPr>
          <a:xfrm>
            <a:off x="5991323" y="1346873"/>
            <a:ext cx="2120768" cy="44255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Nom du dossier dans lequel vous vous trouvez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51224465-4377-416C-94FB-CA2FAD1CE48C}"/>
              </a:ext>
            </a:extLst>
          </p:cNvPr>
          <p:cNvCxnSpPr>
            <a:cxnSpLocks/>
            <a:stCxn id="45" idx="6"/>
            <a:endCxn id="46" idx="1"/>
          </p:cNvCxnSpPr>
          <p:nvPr/>
        </p:nvCxnSpPr>
        <p:spPr>
          <a:xfrm flipV="1">
            <a:off x="5478068" y="1568152"/>
            <a:ext cx="513255" cy="5135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8945945F-3FAD-42A0-8CA4-C97A22CBDFB2}"/>
              </a:ext>
            </a:extLst>
          </p:cNvPr>
          <p:cNvSpPr txBox="1"/>
          <p:nvPr/>
        </p:nvSpPr>
        <p:spPr>
          <a:xfrm>
            <a:off x="6302754" y="5623484"/>
            <a:ext cx="1586349" cy="617670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Liste des fichiers présents dans le dossier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E431ACF5-2588-4421-BAC0-B63F1E529186}"/>
              </a:ext>
            </a:extLst>
          </p:cNvPr>
          <p:cNvCxnSpPr>
            <a:cxnSpLocks/>
            <a:stCxn id="29" idx="4"/>
            <a:endCxn id="54" idx="1"/>
          </p:cNvCxnSpPr>
          <p:nvPr/>
        </p:nvCxnSpPr>
        <p:spPr>
          <a:xfrm>
            <a:off x="6096502" y="5530346"/>
            <a:ext cx="206252" cy="40197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>
            <a:extLst>
              <a:ext uri="{FF2B5EF4-FFF2-40B4-BE49-F238E27FC236}">
                <a16:creationId xmlns:a16="http://schemas.microsoft.com/office/drawing/2014/main" id="{3EA1F180-EC20-40E0-BA5D-F5CBC41B887D}"/>
              </a:ext>
            </a:extLst>
          </p:cNvPr>
          <p:cNvSpPr txBox="1"/>
          <p:nvPr/>
        </p:nvSpPr>
        <p:spPr>
          <a:xfrm>
            <a:off x="8010088" y="5607066"/>
            <a:ext cx="1716492" cy="44255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🔍 Emplacement des fichiers dans l’ordinateur</a:t>
            </a:r>
          </a:p>
        </p:txBody>
      </p: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8B0ED9E3-DA1E-42AE-87E6-13EBB3F2FD8A}"/>
              </a:ext>
            </a:extLst>
          </p:cNvPr>
          <p:cNvCxnSpPr>
            <a:cxnSpLocks/>
          </p:cNvCxnSpPr>
          <p:nvPr/>
        </p:nvCxnSpPr>
        <p:spPr>
          <a:xfrm>
            <a:off x="8195194" y="5416182"/>
            <a:ext cx="735369" cy="17873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Image 67">
            <a:extLst>
              <a:ext uri="{FF2B5EF4-FFF2-40B4-BE49-F238E27FC236}">
                <a16:creationId xmlns:a16="http://schemas.microsoft.com/office/drawing/2014/main" id="{7BDE46EC-478F-4708-B6B8-636D762807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6205" y="2350768"/>
            <a:ext cx="1462887" cy="998478"/>
          </a:xfrm>
          <a:prstGeom prst="rect">
            <a:avLst/>
          </a:prstGeom>
          <a:ln>
            <a:solidFill>
              <a:srgbClr val="FFC000"/>
            </a:solidFill>
          </a:ln>
        </p:spPr>
      </p:pic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61566E2B-D664-4F50-8B52-9616E85BC2A6}"/>
              </a:ext>
            </a:extLst>
          </p:cNvPr>
          <p:cNvCxnSpPr>
            <a:cxnSpLocks/>
            <a:stCxn id="24" idx="1"/>
            <a:endCxn id="68" idx="3"/>
          </p:cNvCxnSpPr>
          <p:nvPr/>
        </p:nvCxnSpPr>
        <p:spPr>
          <a:xfrm flipH="1" flipV="1">
            <a:off x="3649092" y="2850007"/>
            <a:ext cx="318160" cy="7051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Image 83">
            <a:extLst>
              <a:ext uri="{FF2B5EF4-FFF2-40B4-BE49-F238E27FC236}">
                <a16:creationId xmlns:a16="http://schemas.microsoft.com/office/drawing/2014/main" id="{7D5A20E7-592A-4690-B8F7-5C792A9F58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6184" y="3493420"/>
            <a:ext cx="1447407" cy="1664131"/>
          </a:xfrm>
          <a:prstGeom prst="rect">
            <a:avLst/>
          </a:prstGeom>
          <a:ln>
            <a:solidFill>
              <a:srgbClr val="FFC000"/>
            </a:solidFill>
          </a:ln>
        </p:spPr>
      </p:pic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188FDC6B-B4E2-4FFC-B7B5-800750A30986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3614380" y="3652502"/>
            <a:ext cx="251993" cy="16708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Ellipse 97">
            <a:extLst>
              <a:ext uri="{FF2B5EF4-FFF2-40B4-BE49-F238E27FC236}">
                <a16:creationId xmlns:a16="http://schemas.microsoft.com/office/drawing/2014/main" id="{4A309616-D4A9-42D3-BC54-E6B07A1E7CF0}"/>
              </a:ext>
            </a:extLst>
          </p:cNvPr>
          <p:cNvSpPr/>
          <p:nvPr/>
        </p:nvSpPr>
        <p:spPr>
          <a:xfrm>
            <a:off x="5362799" y="5369423"/>
            <a:ext cx="333181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813FFB4D-1EDF-421B-8A74-5D35C2A1E6D8}"/>
              </a:ext>
            </a:extLst>
          </p:cNvPr>
          <p:cNvSpPr txBox="1"/>
          <p:nvPr/>
        </p:nvSpPr>
        <p:spPr>
          <a:xfrm>
            <a:off x="3228016" y="5650282"/>
            <a:ext cx="1976071" cy="26744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Taille de l’élément sélectionné</a:t>
            </a:r>
          </a:p>
        </p:txBody>
      </p:sp>
      <p:cxnSp>
        <p:nvCxnSpPr>
          <p:cNvPr id="100" name="Connecteur droit avec flèche 99">
            <a:extLst>
              <a:ext uri="{FF2B5EF4-FFF2-40B4-BE49-F238E27FC236}">
                <a16:creationId xmlns:a16="http://schemas.microsoft.com/office/drawing/2014/main" id="{D3097764-393B-4152-8678-6F2C41EB0EB4}"/>
              </a:ext>
            </a:extLst>
          </p:cNvPr>
          <p:cNvCxnSpPr>
            <a:cxnSpLocks/>
            <a:stCxn id="98" idx="3"/>
            <a:endCxn id="99" idx="3"/>
          </p:cNvCxnSpPr>
          <p:nvPr/>
        </p:nvCxnSpPr>
        <p:spPr>
          <a:xfrm flipH="1">
            <a:off x="5204087" y="5566341"/>
            <a:ext cx="207505" cy="21766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Image 110">
            <a:extLst>
              <a:ext uri="{FF2B5EF4-FFF2-40B4-BE49-F238E27FC236}">
                <a16:creationId xmlns:a16="http://schemas.microsoft.com/office/drawing/2014/main" id="{0F24FBE3-44EB-457F-ACEC-9886F8C715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8260" y="1904122"/>
            <a:ext cx="406205" cy="38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6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715" y="-28123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🔍 Zoom sur l’explorateur de fichiers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3A56D6-4E42-689E-79C6-9911B116E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8B59F0-3365-668F-70A8-0572C08C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6</a:t>
            </a:fld>
            <a:endParaRPr lang="fr-FR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35778E6-B4DE-9F5A-B16D-EF663EB26E9E}"/>
              </a:ext>
            </a:extLst>
          </p:cNvPr>
          <p:cNvGrpSpPr/>
          <p:nvPr/>
        </p:nvGrpSpPr>
        <p:grpSpPr>
          <a:xfrm>
            <a:off x="424925" y="533746"/>
            <a:ext cx="9056149" cy="2954674"/>
            <a:chOff x="499453" y="1883547"/>
            <a:chExt cx="9056149" cy="2954674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0B7ADDA-B71D-4060-AE48-08048A72D743}"/>
                </a:ext>
              </a:extLst>
            </p:cNvPr>
            <p:cNvSpPr txBox="1"/>
            <p:nvPr/>
          </p:nvSpPr>
          <p:spPr>
            <a:xfrm>
              <a:off x="499453" y="2717531"/>
              <a:ext cx="1551625" cy="1017907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La flèche : </a:t>
              </a:r>
              <a:r>
                <a:rPr lang="fr-FR" sz="1138" dirty="0"/>
                <a:t>permet de faire dérouler le contenu d’un dossier pour afficher ses </a:t>
              </a:r>
              <a:r>
                <a:rPr lang="fr-FR" sz="1138" b="1" dirty="0">
                  <a:solidFill>
                    <a:srgbClr val="FFC000"/>
                  </a:solidFill>
                </a:rPr>
                <a:t>Sous dossiers</a:t>
              </a:r>
              <a:endParaRPr lang="fr-FR" sz="1463" dirty="0">
                <a:solidFill>
                  <a:srgbClr val="FFC000"/>
                </a:solidFill>
              </a:endParaRPr>
            </a:p>
          </p:txBody>
        </p:sp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6AD4F76F-4D4D-40D7-A09F-6288A2858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6429" y="1883547"/>
              <a:ext cx="1940694" cy="2083233"/>
            </a:xfrm>
            <a:prstGeom prst="rect">
              <a:avLst/>
            </a:prstGeom>
          </p:spPr>
        </p:pic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6DAD15A-C841-48BF-AFD2-BB3C9673F333}"/>
                </a:ext>
              </a:extLst>
            </p:cNvPr>
            <p:cNvSpPr/>
            <p:nvPr/>
          </p:nvSpPr>
          <p:spPr>
            <a:xfrm>
              <a:off x="2354459" y="2686575"/>
              <a:ext cx="203585" cy="203826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06393964-E6FB-4E47-8FBA-B92DF04DAB6D}"/>
                </a:ext>
              </a:extLst>
            </p:cNvPr>
            <p:cNvCxnSpPr>
              <a:cxnSpLocks/>
              <a:stCxn id="38" idx="2"/>
              <a:endCxn id="36" idx="3"/>
            </p:cNvCxnSpPr>
            <p:nvPr/>
          </p:nvCxnSpPr>
          <p:spPr>
            <a:xfrm flipH="1">
              <a:off x="2051078" y="2788488"/>
              <a:ext cx="303381" cy="437997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AA2FF35E-22D2-4B64-8384-EAB5BCAD9FF8}"/>
                </a:ext>
              </a:extLst>
            </p:cNvPr>
            <p:cNvSpPr txBox="1"/>
            <p:nvPr/>
          </p:nvSpPr>
          <p:spPr>
            <a:xfrm>
              <a:off x="1233892" y="3995426"/>
              <a:ext cx="3096416" cy="842795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💡 Le décalage : </a:t>
              </a:r>
              <a:r>
                <a:rPr lang="fr-FR" sz="1138" dirty="0"/>
                <a:t>permet de savoir dans quel dossier nous nous trouvons . </a:t>
              </a:r>
              <a:r>
                <a:rPr lang="fr-FR" sz="1138" i="1" dirty="0"/>
                <a:t>Ici le dossier </a:t>
              </a:r>
              <a:r>
                <a:rPr lang="fr-FR" sz="1138" b="1" i="1" dirty="0"/>
                <a:t>captures d’écran </a:t>
              </a:r>
              <a:r>
                <a:rPr lang="fr-FR" sz="1138" i="1" dirty="0"/>
                <a:t>se trouve dans le dossier </a:t>
              </a:r>
              <a:r>
                <a:rPr lang="fr-FR" sz="1138" b="1" i="1" dirty="0"/>
                <a:t>Images </a:t>
              </a:r>
              <a:r>
                <a:rPr lang="fr-FR" sz="1138" i="1" dirty="0"/>
                <a:t>(qui contient ici 4 sous dossiers)</a:t>
              </a:r>
              <a:endParaRPr lang="fr-FR" sz="1463" dirty="0">
                <a:solidFill>
                  <a:srgbClr val="FFC000"/>
                </a:solidFill>
              </a:endParaRPr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1E5A2B5B-C344-483E-B36A-E2E40831A6A7}"/>
                </a:ext>
              </a:extLst>
            </p:cNvPr>
            <p:cNvSpPr/>
            <p:nvPr/>
          </p:nvSpPr>
          <p:spPr>
            <a:xfrm>
              <a:off x="2815915" y="2925162"/>
              <a:ext cx="1150639" cy="29250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F2DF091E-67FB-4085-8FB9-DDADD27A2D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54459" y="3071415"/>
              <a:ext cx="255351" cy="924011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A61F7DEC-6A79-4A44-BFF5-D2F60727B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68527" y="2250708"/>
              <a:ext cx="4787075" cy="1075560"/>
            </a:xfrm>
            <a:prstGeom prst="rect">
              <a:avLst/>
            </a:prstGeom>
          </p:spPr>
        </p:pic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40C0666D-4C60-4F40-8F15-E98418F0D27A}"/>
                </a:ext>
              </a:extLst>
            </p:cNvPr>
            <p:cNvSpPr/>
            <p:nvPr/>
          </p:nvSpPr>
          <p:spPr>
            <a:xfrm>
              <a:off x="8200339" y="2996119"/>
              <a:ext cx="1355263" cy="292505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 dirty="0"/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E4E707D6-BE5A-4664-A2B6-36A30B2755CF}"/>
                </a:ext>
              </a:extLst>
            </p:cNvPr>
            <p:cNvSpPr txBox="1"/>
            <p:nvPr/>
          </p:nvSpPr>
          <p:spPr>
            <a:xfrm>
              <a:off x="6354187" y="3533900"/>
              <a:ext cx="1940694" cy="1067921"/>
            </a:xfrm>
            <a:prstGeom prst="rect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63" b="1" dirty="0">
                  <a:solidFill>
                    <a:srgbClr val="FFC000"/>
                  </a:solidFill>
                </a:rPr>
                <a:t>💡 La barre de recherche : </a:t>
              </a:r>
              <a:r>
                <a:rPr lang="fr-FR" sz="1138" dirty="0"/>
                <a:t>permet de retrouver un fichier ou un dossier si on ne se souvient plus où on l’a rangé</a:t>
              </a:r>
              <a:endParaRPr lang="fr-FR" sz="1463" dirty="0">
                <a:solidFill>
                  <a:srgbClr val="FFC000"/>
                </a:solidFill>
              </a:endParaRPr>
            </a:p>
          </p:txBody>
        </p:sp>
        <p:cxnSp>
          <p:nvCxnSpPr>
            <p:cNvPr id="57" name="Connecteur droit avec flèche 56">
              <a:extLst>
                <a:ext uri="{FF2B5EF4-FFF2-40B4-BE49-F238E27FC236}">
                  <a16:creationId xmlns:a16="http://schemas.microsoft.com/office/drawing/2014/main" id="{8852AAFF-BD55-45E3-9B06-352FFEBB51A7}"/>
                </a:ext>
              </a:extLst>
            </p:cNvPr>
            <p:cNvCxnSpPr>
              <a:cxnSpLocks/>
              <a:stCxn id="53" idx="4"/>
              <a:endCxn id="56" idx="3"/>
            </p:cNvCxnSpPr>
            <p:nvPr/>
          </p:nvCxnSpPr>
          <p:spPr>
            <a:xfrm flipH="1">
              <a:off x="8294881" y="3288624"/>
              <a:ext cx="583090" cy="779237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78715" y="533746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16">
            <a:extLst>
              <a:ext uri="{FF2B5EF4-FFF2-40B4-BE49-F238E27FC236}">
                <a16:creationId xmlns:a16="http://schemas.microsoft.com/office/drawing/2014/main" id="{37453418-5D39-D87C-D28A-0CA3FED29E74}"/>
              </a:ext>
            </a:extLst>
          </p:cNvPr>
          <p:cNvSpPr txBox="1">
            <a:spLocks/>
          </p:cNvSpPr>
          <p:nvPr/>
        </p:nvSpPr>
        <p:spPr>
          <a:xfrm>
            <a:off x="1627342" y="3598998"/>
            <a:ext cx="6646670" cy="4098168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275" b="1" dirty="0">
                <a:solidFill>
                  <a:srgbClr val="FFBD59"/>
                </a:solidFill>
              </a:rPr>
              <a:t>💡 </a:t>
            </a:r>
            <a:r>
              <a:rPr lang="fr-FR" sz="2275" dirty="0"/>
              <a:t>Dans</a:t>
            </a:r>
            <a:r>
              <a:rPr lang="fr-FR" sz="2275" b="1" dirty="0">
                <a:solidFill>
                  <a:srgbClr val="FFC000"/>
                </a:solidFill>
              </a:rPr>
              <a:t> la corbeille </a:t>
            </a:r>
            <a:r>
              <a:rPr lang="fr-FR" sz="2275" b="1" dirty="0"/>
              <a:t>:</a:t>
            </a:r>
          </a:p>
          <a:p>
            <a:pPr marL="0" indent="0" algn="ctr">
              <a:buNone/>
            </a:pPr>
            <a:r>
              <a:rPr lang="fr-FR" sz="1625" dirty="0"/>
              <a:t>👉 Si vous supprimez un fichier par erreur, vous pouvez le </a:t>
            </a:r>
            <a:r>
              <a:rPr lang="fr-FR" sz="1625" b="1" dirty="0">
                <a:solidFill>
                  <a:srgbClr val="FFC000"/>
                </a:solidFill>
              </a:rPr>
              <a:t>restaurer :</a:t>
            </a:r>
          </a:p>
          <a:p>
            <a:pPr marL="0" indent="0" algn="ctr">
              <a:buNone/>
            </a:pPr>
            <a:r>
              <a:rPr lang="fr-FR" sz="1625" dirty="0"/>
              <a:t>▪ </a:t>
            </a:r>
            <a:r>
              <a:rPr lang="fr-FR" sz="1625" b="1" dirty="0">
                <a:solidFill>
                  <a:srgbClr val="FFC000"/>
                </a:solidFill>
              </a:rPr>
              <a:t>Clic-droit</a:t>
            </a:r>
            <a:r>
              <a:rPr lang="fr-FR" sz="1625" dirty="0"/>
              <a:t> sur le fichier</a:t>
            </a:r>
          </a:p>
          <a:p>
            <a:pPr marL="0" indent="0" algn="ctr">
              <a:buNone/>
            </a:pPr>
            <a:r>
              <a:rPr lang="fr-FR" sz="1625" dirty="0"/>
              <a:t>▪</a:t>
            </a:r>
            <a:r>
              <a:rPr lang="fr-FR" sz="1625" b="1" dirty="0">
                <a:solidFill>
                  <a:srgbClr val="FFC000"/>
                </a:solidFill>
              </a:rPr>
              <a:t> Cliquer </a:t>
            </a:r>
            <a:r>
              <a:rPr lang="fr-FR" sz="1625" dirty="0"/>
              <a:t>sur restaurer</a:t>
            </a:r>
          </a:p>
          <a:p>
            <a:pPr marL="0" indent="0" algn="ctr">
              <a:buNone/>
            </a:pPr>
            <a:r>
              <a:rPr lang="fr-FR" sz="1625" dirty="0"/>
              <a:t>Le fichier retournera dans le dossier duquel il a été supprimé.</a:t>
            </a:r>
          </a:p>
          <a:p>
            <a:pPr marL="0" indent="0" algn="ctr">
              <a:buNone/>
            </a:pPr>
            <a:r>
              <a:rPr lang="fr-FR" sz="1788" b="1" dirty="0">
                <a:solidFill>
                  <a:srgbClr val="FFC000"/>
                </a:solidFill>
              </a:rPr>
              <a:t>Vider</a:t>
            </a:r>
            <a:r>
              <a:rPr lang="fr-FR" sz="1788" dirty="0"/>
              <a:t> la corbeille :  ❗ </a:t>
            </a:r>
            <a:r>
              <a:rPr lang="fr-FR" sz="1788" b="1" dirty="0"/>
              <a:t>action définitive </a:t>
            </a:r>
            <a:r>
              <a:rPr lang="fr-FR" sz="1788" dirty="0"/>
              <a:t>❗</a:t>
            </a:r>
          </a:p>
          <a:p>
            <a:pPr marL="0" indent="0" algn="ctr">
              <a:buNone/>
            </a:pPr>
            <a:endParaRPr lang="fr-FR" sz="1788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C810B42D-C3E8-0F8C-6AEB-D4531BF15E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6706" y="5796151"/>
            <a:ext cx="3343275" cy="1120401"/>
          </a:xfrm>
          <a:prstGeom prst="rect">
            <a:avLst/>
          </a:prstGeom>
        </p:spPr>
      </p:pic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035709D0-9722-2344-9247-B49963975C1F}"/>
              </a:ext>
            </a:extLst>
          </p:cNvPr>
          <p:cNvCxnSpPr>
            <a:cxnSpLocks/>
          </p:cNvCxnSpPr>
          <p:nvPr/>
        </p:nvCxnSpPr>
        <p:spPr>
          <a:xfrm>
            <a:off x="2741387" y="5582051"/>
            <a:ext cx="371475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23C13B60-958A-A96E-A19E-984334E8AC82}"/>
              </a:ext>
            </a:extLst>
          </p:cNvPr>
          <p:cNvSpPr/>
          <p:nvPr/>
        </p:nvSpPr>
        <p:spPr>
          <a:xfrm>
            <a:off x="3222892" y="5966383"/>
            <a:ext cx="669134" cy="95016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</p:spTree>
    <p:extLst>
      <p:ext uri="{BB962C8B-B14F-4D97-AF65-F5344CB8AC3E}">
        <p14:creationId xmlns:p14="http://schemas.microsoft.com/office/powerpoint/2010/main" val="663175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>
            <a:extLst>
              <a:ext uri="{FF2B5EF4-FFF2-40B4-BE49-F238E27FC236}">
                <a16:creationId xmlns:a16="http://schemas.microsoft.com/office/drawing/2014/main" id="{F936868D-239A-40DA-AFE6-D8481A205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109" y="2023011"/>
            <a:ext cx="4598756" cy="123424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15" y="-294551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📲 Copier des fichiers d’un appareil externe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1EC772-9592-153D-F6AD-324E58FB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34402069-AE01-4649-AEF6-653FAFB3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92583" y="6390582"/>
            <a:ext cx="2228850" cy="296664"/>
          </a:xfrm>
        </p:spPr>
        <p:txBody>
          <a:bodyPr/>
          <a:lstStyle/>
          <a:p>
            <a:fld id="{214B496C-A674-488F-82D3-A6592634C02D}" type="slidenum">
              <a:rPr lang="fr-FR" smtClean="0"/>
              <a:t>7</a:t>
            </a:fld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96515" y="771636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re 1">
            <a:extLst>
              <a:ext uri="{FF2B5EF4-FFF2-40B4-BE49-F238E27FC236}">
                <a16:creationId xmlns:a16="http://schemas.microsoft.com/office/drawing/2014/main" id="{2F130CAF-C27B-42B1-A84F-A1A495007F3A}"/>
              </a:ext>
            </a:extLst>
          </p:cNvPr>
          <p:cNvSpPr txBox="1">
            <a:spLocks/>
          </p:cNvSpPr>
          <p:nvPr/>
        </p:nvSpPr>
        <p:spPr>
          <a:xfrm>
            <a:off x="696515" y="46914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275" i="1" dirty="0"/>
              <a:t>Disque dur, clé USB…</a:t>
            </a:r>
          </a:p>
        </p:txBody>
      </p:sp>
      <p:sp>
        <p:nvSpPr>
          <p:cNvPr id="38" name="Titre 1">
            <a:extLst>
              <a:ext uri="{FF2B5EF4-FFF2-40B4-BE49-F238E27FC236}">
                <a16:creationId xmlns:a16="http://schemas.microsoft.com/office/drawing/2014/main" id="{81AA36B3-48BA-4A0A-B4AE-F46A918AC713}"/>
              </a:ext>
            </a:extLst>
          </p:cNvPr>
          <p:cNvSpPr txBox="1">
            <a:spLocks/>
          </p:cNvSpPr>
          <p:nvPr/>
        </p:nvSpPr>
        <p:spPr>
          <a:xfrm>
            <a:off x="556556" y="1282580"/>
            <a:ext cx="8543925" cy="82950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25" dirty="0"/>
              <a:t>🤔 Comment reconnaître un type de fichier ?</a:t>
            </a:r>
          </a:p>
          <a:p>
            <a:pPr algn="ctr"/>
            <a:br>
              <a:rPr lang="fr-FR" sz="1625" dirty="0"/>
            </a:br>
            <a:r>
              <a:rPr lang="fr-FR" sz="1625" dirty="0"/>
              <a:t>👉 Grâce à son </a:t>
            </a:r>
            <a:r>
              <a:rPr lang="fr-FR" sz="1625" b="1" dirty="0">
                <a:solidFill>
                  <a:srgbClr val="FFC000"/>
                </a:solidFill>
              </a:rPr>
              <a:t>icône</a:t>
            </a:r>
            <a:r>
              <a:rPr lang="fr-FR" sz="1625" dirty="0"/>
              <a:t>, son </a:t>
            </a:r>
            <a:r>
              <a:rPr lang="fr-FR" sz="1625" b="1" dirty="0">
                <a:solidFill>
                  <a:srgbClr val="FFC000"/>
                </a:solidFill>
              </a:rPr>
              <a:t>nom</a:t>
            </a:r>
            <a:r>
              <a:rPr lang="fr-FR" sz="1625" dirty="0"/>
              <a:t> et son </a:t>
            </a:r>
            <a:r>
              <a:rPr lang="fr-FR" sz="1625" b="1" dirty="0">
                <a:solidFill>
                  <a:srgbClr val="FFC000"/>
                </a:solidFill>
              </a:rPr>
              <a:t>extension</a:t>
            </a:r>
            <a:r>
              <a:rPr lang="fr-FR" sz="1625" dirty="0"/>
              <a:t>.</a:t>
            </a: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395C600B-4B78-40F6-BC37-D72B419BBA93}"/>
              </a:ext>
            </a:extLst>
          </p:cNvPr>
          <p:cNvSpPr txBox="1">
            <a:spLocks/>
          </p:cNvSpPr>
          <p:nvPr/>
        </p:nvSpPr>
        <p:spPr>
          <a:xfrm>
            <a:off x="2849539" y="746921"/>
            <a:ext cx="4237875" cy="576083"/>
          </a:xfrm>
          <a:prstGeom prst="rect">
            <a:avLst/>
          </a:prstGeom>
          <a:ln w="28575">
            <a:solidFill>
              <a:srgbClr val="FFBD59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dirty="0"/>
              <a:t>💡 un nom de fichier se présente généralement ainsi :</a:t>
            </a:r>
          </a:p>
          <a:p>
            <a:pPr algn="ctr"/>
            <a:r>
              <a:rPr lang="fr-FR" sz="1400" b="1" dirty="0"/>
              <a:t>Le nom du fichier .  </a:t>
            </a:r>
            <a:r>
              <a:rPr lang="fr-FR" sz="1400" b="1" dirty="0">
                <a:solidFill>
                  <a:srgbClr val="FFC000"/>
                </a:solidFill>
              </a:rPr>
              <a:t>son extension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0CFAAE2-7C76-4226-B302-AFC75AC5AF06}"/>
              </a:ext>
            </a:extLst>
          </p:cNvPr>
          <p:cNvSpPr txBox="1"/>
          <p:nvPr/>
        </p:nvSpPr>
        <p:spPr>
          <a:xfrm>
            <a:off x="4917083" y="571964"/>
            <a:ext cx="2225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b="1" dirty="0">
                <a:solidFill>
                  <a:srgbClr val="FFC000"/>
                </a:solidFill>
              </a:rPr>
              <a:t>.</a:t>
            </a:r>
            <a:endParaRPr lang="fr-FR" sz="4800" dirty="0">
              <a:solidFill>
                <a:srgbClr val="FFC00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5D9BD36-D5D6-4C42-93D9-20EDED70193B}"/>
              </a:ext>
            </a:extLst>
          </p:cNvPr>
          <p:cNvSpPr txBox="1"/>
          <p:nvPr/>
        </p:nvSpPr>
        <p:spPr>
          <a:xfrm>
            <a:off x="556556" y="2271320"/>
            <a:ext cx="990600" cy="542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fr-FR" sz="1463" b="1" dirty="0">
              <a:solidFill>
                <a:srgbClr val="FFC000"/>
              </a:solidFill>
            </a:endParaRPr>
          </a:p>
          <a:p>
            <a:r>
              <a:rPr lang="fr-FR" sz="1463" i="1" dirty="0"/>
              <a:t>Exemples :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69F5F2-6A08-49EA-B93C-EB0F0E5092F5}"/>
              </a:ext>
            </a:extLst>
          </p:cNvPr>
          <p:cNvSpPr/>
          <p:nvPr/>
        </p:nvSpPr>
        <p:spPr>
          <a:xfrm>
            <a:off x="1512524" y="3287039"/>
            <a:ext cx="990600" cy="6274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Fichier vidéo</a:t>
            </a:r>
          </a:p>
          <a:p>
            <a:pPr algn="ctr"/>
            <a:r>
              <a:rPr lang="fr-FR" sz="1200" b="1" dirty="0"/>
              <a:t>.mp4 | .</a:t>
            </a:r>
            <a:r>
              <a:rPr lang="fr-FR" sz="1200" b="1" dirty="0" err="1"/>
              <a:t>avi</a:t>
            </a:r>
            <a:endParaRPr lang="fr-FR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6369E6-4AAB-42CF-A259-2E7A14F869AC}"/>
              </a:ext>
            </a:extLst>
          </p:cNvPr>
          <p:cNvSpPr/>
          <p:nvPr/>
        </p:nvSpPr>
        <p:spPr>
          <a:xfrm>
            <a:off x="2704451" y="3275049"/>
            <a:ext cx="999802" cy="65138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Fichier audio</a:t>
            </a:r>
          </a:p>
          <a:p>
            <a:pPr algn="ctr"/>
            <a:r>
              <a:rPr lang="fr-FR" sz="1200" b="1" dirty="0"/>
              <a:t>.mp3</a:t>
            </a:r>
            <a:endParaRPr lang="fr-FR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493853-D599-4D7E-A4F4-CA702E7D19A5}"/>
              </a:ext>
            </a:extLst>
          </p:cNvPr>
          <p:cNvSpPr/>
          <p:nvPr/>
        </p:nvSpPr>
        <p:spPr>
          <a:xfrm>
            <a:off x="4079805" y="3267674"/>
            <a:ext cx="888671" cy="64751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Fichier texte </a:t>
            </a:r>
          </a:p>
          <a:p>
            <a:pPr algn="ctr"/>
            <a:r>
              <a:rPr lang="fr-FR" sz="1200" b="1" dirty="0"/>
              <a:t>.doc | .txt</a:t>
            </a:r>
            <a:endParaRPr lang="fr-FR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5D119B-E3E5-4C4E-B2CF-E45B6A2AD219}"/>
              </a:ext>
            </a:extLst>
          </p:cNvPr>
          <p:cNvSpPr/>
          <p:nvPr/>
        </p:nvSpPr>
        <p:spPr>
          <a:xfrm>
            <a:off x="5244982" y="3246776"/>
            <a:ext cx="962836" cy="64751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Fichier image</a:t>
            </a:r>
          </a:p>
          <a:p>
            <a:pPr algn="ctr"/>
            <a:r>
              <a:rPr lang="fr-FR" sz="1200" b="1" dirty="0"/>
              <a:t>.jpeg | .png</a:t>
            </a:r>
            <a:endParaRPr lang="fr-FR" sz="12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FB114BB-1142-4623-A11E-3A0E9F9CD8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101" r="5466"/>
          <a:stretch/>
        </p:blipFill>
        <p:spPr>
          <a:xfrm>
            <a:off x="6484324" y="2023641"/>
            <a:ext cx="850202" cy="10379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8D89328-8028-4392-A597-2CE2D7EED197}"/>
              </a:ext>
            </a:extLst>
          </p:cNvPr>
          <p:cNvSpPr/>
          <p:nvPr/>
        </p:nvSpPr>
        <p:spPr>
          <a:xfrm>
            <a:off x="6503912" y="3258807"/>
            <a:ext cx="888671" cy="6274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Document</a:t>
            </a:r>
          </a:p>
          <a:p>
            <a:pPr algn="ctr"/>
            <a:r>
              <a:rPr lang="fr-FR" sz="1200" b="1" dirty="0"/>
              <a:t>.</a:t>
            </a:r>
            <a:r>
              <a:rPr lang="fr-FR" sz="1200" b="1" dirty="0" err="1"/>
              <a:t>pdf</a:t>
            </a:r>
            <a:endParaRPr lang="fr-FR" sz="1200" dirty="0"/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CCC3CF09-136C-6F6D-997C-53C5A995D683}"/>
              </a:ext>
            </a:extLst>
          </p:cNvPr>
          <p:cNvSpPr txBox="1">
            <a:spLocks/>
          </p:cNvSpPr>
          <p:nvPr/>
        </p:nvSpPr>
        <p:spPr>
          <a:xfrm>
            <a:off x="1184599" y="3976463"/>
            <a:ext cx="7057122" cy="1204555"/>
          </a:xfrm>
          <a:prstGeom prst="rect">
            <a:avLst/>
          </a:prstGeom>
          <a:ln w="19050">
            <a:solidFill>
              <a:srgbClr val="FFBD59"/>
            </a:solidFill>
          </a:ln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400" dirty="0"/>
              <a:t>La capacité de stockage d'une clé USB ne se compte pas en nombre de fichiers, mais en </a:t>
            </a:r>
            <a:r>
              <a:rPr lang="fr-FR" sz="1400" b="1" dirty="0">
                <a:solidFill>
                  <a:srgbClr val="FFC000"/>
                </a:solidFill>
              </a:rPr>
              <a:t>poids</a:t>
            </a:r>
            <a:r>
              <a:rPr lang="fr-FR" sz="1400" dirty="0"/>
              <a:t>. Son unité de mesure est</a:t>
            </a:r>
            <a:r>
              <a:rPr lang="fr-FR" sz="1400" dirty="0">
                <a:solidFill>
                  <a:srgbClr val="FFC000"/>
                </a:solidFill>
              </a:rPr>
              <a:t> </a:t>
            </a:r>
            <a:r>
              <a:rPr lang="fr-FR" sz="1400" b="1" dirty="0">
                <a:solidFill>
                  <a:srgbClr val="FFC000"/>
                </a:solidFill>
              </a:rPr>
              <a:t>l'octet</a:t>
            </a:r>
            <a:r>
              <a:rPr lang="fr-FR" sz="1400" dirty="0"/>
              <a:t>. </a:t>
            </a:r>
          </a:p>
          <a:p>
            <a:pPr algn="ctr"/>
            <a:br>
              <a:rPr lang="fr-FR" sz="1400" dirty="0"/>
            </a:br>
            <a:r>
              <a:rPr lang="fr-FR" sz="1400" dirty="0"/>
              <a:t>En général, les clés USB sont capables de stocker </a:t>
            </a:r>
            <a:r>
              <a:rPr lang="fr-FR" sz="1400" b="1" dirty="0">
                <a:solidFill>
                  <a:srgbClr val="FFC000"/>
                </a:solidFill>
              </a:rPr>
              <a:t>plusieurs giga-octets (Go)</a:t>
            </a:r>
            <a:r>
              <a:rPr lang="fr-FR" sz="1400" dirty="0">
                <a:solidFill>
                  <a:srgbClr val="FFC000"/>
                </a:solidFill>
              </a:rPr>
              <a:t>. </a:t>
            </a:r>
            <a:r>
              <a:rPr lang="fr-FR" sz="1400" dirty="0"/>
              <a:t>Plus elles ont une capacité de stockage important, plus elles sont chères. Ci-dessous quelques exemples indicatifs : 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79684414-A4B3-E87C-73F0-DF198346EEB7}"/>
              </a:ext>
            </a:extLst>
          </p:cNvPr>
          <p:cNvGrpSpPr/>
          <p:nvPr/>
        </p:nvGrpSpPr>
        <p:grpSpPr>
          <a:xfrm>
            <a:off x="2512305" y="4973804"/>
            <a:ext cx="4939581" cy="1698629"/>
            <a:chOff x="1520893" y="3868299"/>
            <a:chExt cx="8684990" cy="2790170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95E04A05-AA68-A8D2-2344-C19E77DC7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0893" y="5088839"/>
              <a:ext cx="7916394" cy="1569630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CC485DC-8835-0689-8B4B-99E8DF6AFE30}"/>
                </a:ext>
              </a:extLst>
            </p:cNvPr>
            <p:cNvSpPr/>
            <p:nvPr/>
          </p:nvSpPr>
          <p:spPr>
            <a:xfrm>
              <a:off x="1637072" y="4212769"/>
              <a:ext cx="2433483" cy="87607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950" b="1" dirty="0"/>
                <a:t>Ko</a:t>
              </a:r>
            </a:p>
            <a:p>
              <a:pPr algn="ctr"/>
              <a:r>
                <a:rPr lang="fr-FR" sz="1463" dirty="0"/>
                <a:t>Kilo-octet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12D14DF-230B-87E3-22D4-593A1497316B}"/>
                </a:ext>
              </a:extLst>
            </p:cNvPr>
            <p:cNvSpPr/>
            <p:nvPr/>
          </p:nvSpPr>
          <p:spPr>
            <a:xfrm>
              <a:off x="4173794" y="4212769"/>
              <a:ext cx="2433483" cy="87607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950" b="1" dirty="0"/>
                <a:t>Mo</a:t>
              </a:r>
            </a:p>
            <a:p>
              <a:pPr algn="ctr"/>
              <a:r>
                <a:rPr lang="fr-FR" sz="1463" dirty="0"/>
                <a:t>Méga-octet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AF2212-ADE9-7F51-5D01-A6F46853A461}"/>
                </a:ext>
              </a:extLst>
            </p:cNvPr>
            <p:cNvSpPr/>
            <p:nvPr/>
          </p:nvSpPr>
          <p:spPr>
            <a:xfrm>
              <a:off x="6725266" y="4212769"/>
              <a:ext cx="2595716" cy="87607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950" b="1" dirty="0"/>
                <a:t>Go</a:t>
              </a:r>
            </a:p>
            <a:p>
              <a:pPr algn="ctr"/>
              <a:r>
                <a:rPr lang="fr-FR" sz="1463" dirty="0"/>
                <a:t>Giga-octet</a:t>
              </a:r>
            </a:p>
          </p:txBody>
        </p:sp>
        <p:sp>
          <p:nvSpPr>
            <p:cNvPr id="32" name="Triangle isocèle 31">
              <a:extLst>
                <a:ext uri="{FF2B5EF4-FFF2-40B4-BE49-F238E27FC236}">
                  <a16:creationId xmlns:a16="http://schemas.microsoft.com/office/drawing/2014/main" id="{123267BB-676F-70F0-6662-064607C3B0EC}"/>
                </a:ext>
              </a:extLst>
            </p:cNvPr>
            <p:cNvSpPr/>
            <p:nvPr/>
          </p:nvSpPr>
          <p:spPr>
            <a:xfrm rot="5400000">
              <a:off x="9036769" y="4268816"/>
              <a:ext cx="1569631" cy="768597"/>
            </a:xfrm>
            <a:prstGeom prst="triangl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63"/>
            </a:p>
          </p:txBody>
        </p:sp>
      </p:grpSp>
    </p:spTree>
    <p:extLst>
      <p:ext uri="{BB962C8B-B14F-4D97-AF65-F5344CB8AC3E}">
        <p14:creationId xmlns:p14="http://schemas.microsoft.com/office/powerpoint/2010/main" val="317633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-290676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3250" dirty="0"/>
              <a:t> 📲 Copier des fichiers d’un appareil externe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AEAF9B-96F1-6D59-27C1-E351E210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71" name="Espace réservé du numéro de diapositive 70">
            <a:extLst>
              <a:ext uri="{FF2B5EF4-FFF2-40B4-BE49-F238E27FC236}">
                <a16:creationId xmlns:a16="http://schemas.microsoft.com/office/drawing/2014/main" id="{B89EF345-1893-4D4B-8FEE-72A80791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8</a:t>
            </a:fld>
            <a:endParaRPr lang="fr-FR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7" y="792742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BAD0DC8D-642F-4F20-8665-B83E6C227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74" y="1480822"/>
            <a:ext cx="4722781" cy="3585711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39" name="Titre 1">
            <a:extLst>
              <a:ext uri="{FF2B5EF4-FFF2-40B4-BE49-F238E27FC236}">
                <a16:creationId xmlns:a16="http://schemas.microsoft.com/office/drawing/2014/main" id="{596C55FC-D306-47BD-A1E3-172BE96C641F}"/>
              </a:ext>
            </a:extLst>
          </p:cNvPr>
          <p:cNvSpPr txBox="1">
            <a:spLocks/>
          </p:cNvSpPr>
          <p:nvPr/>
        </p:nvSpPr>
        <p:spPr>
          <a:xfrm>
            <a:off x="590671" y="11193"/>
            <a:ext cx="8543925" cy="1077020"/>
          </a:xfrm>
          <a:prstGeom prst="rect">
            <a:avLst/>
          </a:prstGeom>
        </p:spPr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275" i="1" dirty="0"/>
              <a:t>Disque dur, clé USB…</a:t>
            </a:r>
          </a:p>
        </p:txBody>
      </p:sp>
      <p:sp>
        <p:nvSpPr>
          <p:cNvPr id="49" name="Espace réservé du contenu 16">
            <a:extLst>
              <a:ext uri="{FF2B5EF4-FFF2-40B4-BE49-F238E27FC236}">
                <a16:creationId xmlns:a16="http://schemas.microsoft.com/office/drawing/2014/main" id="{BA65E11C-2A8E-4937-89C7-8CE896203333}"/>
              </a:ext>
            </a:extLst>
          </p:cNvPr>
          <p:cNvSpPr txBox="1">
            <a:spLocks/>
          </p:cNvSpPr>
          <p:nvPr/>
        </p:nvSpPr>
        <p:spPr>
          <a:xfrm>
            <a:off x="1376063" y="855537"/>
            <a:ext cx="7153872" cy="625285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950" dirty="0"/>
              <a:t>👉 Vous pouvez également retrouver votre appareil dans </a:t>
            </a:r>
            <a:r>
              <a:rPr lang="fr-FR" sz="1950" b="1" dirty="0">
                <a:solidFill>
                  <a:srgbClr val="FFC000"/>
                </a:solidFill>
              </a:rPr>
              <a:t>l’explorateur de fichiers</a:t>
            </a:r>
            <a:r>
              <a:rPr lang="fr-FR" sz="1950" dirty="0"/>
              <a:t>, dans la rubrique </a:t>
            </a:r>
            <a:r>
              <a:rPr lang="fr-FR" sz="1950" b="1" dirty="0">
                <a:solidFill>
                  <a:srgbClr val="FFC000"/>
                </a:solidFill>
              </a:rPr>
              <a:t>Ce PC.</a:t>
            </a:r>
            <a:endParaRPr lang="fr-FR" sz="19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F30D6196-EDCD-4F00-BC2B-919F06A96F5C}"/>
              </a:ext>
            </a:extLst>
          </p:cNvPr>
          <p:cNvSpPr txBox="1"/>
          <p:nvPr/>
        </p:nvSpPr>
        <p:spPr>
          <a:xfrm>
            <a:off x="5422398" y="3056279"/>
            <a:ext cx="3802564" cy="59247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63" dirty="0"/>
              <a:t>💡 </a:t>
            </a:r>
            <a:r>
              <a:rPr lang="fr-FR" sz="1625" b="1" dirty="0"/>
              <a:t>Chaque appareil porte un nom propre. Pour y accéder, je fais un </a:t>
            </a:r>
            <a:r>
              <a:rPr lang="fr-FR" sz="1625" b="1" dirty="0">
                <a:solidFill>
                  <a:srgbClr val="FFC000"/>
                </a:solidFill>
              </a:rPr>
              <a:t>double clic</a:t>
            </a:r>
            <a:endParaRPr lang="fr-FR" sz="1463" b="1" dirty="0">
              <a:solidFill>
                <a:srgbClr val="FFC000"/>
              </a:solidFill>
            </a:endParaRPr>
          </a:p>
        </p:txBody>
      </p:sp>
      <p:pic>
        <p:nvPicPr>
          <p:cNvPr id="72" name="Image 71">
            <a:extLst>
              <a:ext uri="{FF2B5EF4-FFF2-40B4-BE49-F238E27FC236}">
                <a16:creationId xmlns:a16="http://schemas.microsoft.com/office/drawing/2014/main" id="{49714984-BC94-40E1-B8A0-A6C6E0011A7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0824" r="79906" b="13271"/>
          <a:stretch/>
        </p:blipFill>
        <p:spPr>
          <a:xfrm>
            <a:off x="2980371" y="4158113"/>
            <a:ext cx="1605891" cy="266599"/>
          </a:xfrm>
          <a:prstGeom prst="rect">
            <a:avLst/>
          </a:prstGeom>
        </p:spPr>
      </p:pic>
      <p:sp>
        <p:nvSpPr>
          <p:cNvPr id="74" name="Ellipse 73">
            <a:extLst>
              <a:ext uri="{FF2B5EF4-FFF2-40B4-BE49-F238E27FC236}">
                <a16:creationId xmlns:a16="http://schemas.microsoft.com/office/drawing/2014/main" id="{E050223E-F8C2-4908-B07A-01110F81E5EC}"/>
              </a:ext>
            </a:extLst>
          </p:cNvPr>
          <p:cNvSpPr/>
          <p:nvPr/>
        </p:nvSpPr>
        <p:spPr>
          <a:xfrm>
            <a:off x="3060919" y="4221664"/>
            <a:ext cx="1334277" cy="2307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4EEB84DD-0ECB-47BB-ADD4-3C90EF73FF77}"/>
              </a:ext>
            </a:extLst>
          </p:cNvPr>
          <p:cNvSpPr txBox="1"/>
          <p:nvPr/>
        </p:nvSpPr>
        <p:spPr>
          <a:xfrm>
            <a:off x="5422397" y="4345092"/>
            <a:ext cx="1586349" cy="267446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Clé USB</a:t>
            </a:r>
          </a:p>
        </p:txBody>
      </p: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7931D50D-E250-47A3-BBDD-DE24DA6C8EDE}"/>
              </a:ext>
            </a:extLst>
          </p:cNvPr>
          <p:cNvCxnSpPr>
            <a:cxnSpLocks/>
            <a:stCxn id="74" idx="6"/>
            <a:endCxn id="76" idx="1"/>
          </p:cNvCxnSpPr>
          <p:nvPr/>
        </p:nvCxnSpPr>
        <p:spPr>
          <a:xfrm>
            <a:off x="4395196" y="4337016"/>
            <a:ext cx="1027201" cy="14179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lipse 78">
            <a:extLst>
              <a:ext uri="{FF2B5EF4-FFF2-40B4-BE49-F238E27FC236}">
                <a16:creationId xmlns:a16="http://schemas.microsoft.com/office/drawing/2014/main" id="{FA3A167F-3F28-422C-B0E2-26C201B542A4}"/>
              </a:ext>
            </a:extLst>
          </p:cNvPr>
          <p:cNvSpPr/>
          <p:nvPr/>
        </p:nvSpPr>
        <p:spPr>
          <a:xfrm>
            <a:off x="230034" y="3131303"/>
            <a:ext cx="746543" cy="212555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 dirty="0"/>
          </a:p>
        </p:txBody>
      </p:sp>
    </p:spTree>
    <p:extLst>
      <p:ext uri="{BB962C8B-B14F-4D97-AF65-F5344CB8AC3E}">
        <p14:creationId xmlns:p14="http://schemas.microsoft.com/office/powerpoint/2010/main" val="3786834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610375-4C71-4959-A2B5-E5A46C3F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-52425"/>
            <a:ext cx="8543925" cy="1077020"/>
          </a:xfrm>
        </p:spPr>
        <p:txBody>
          <a:bodyPr>
            <a:normAutofit/>
          </a:bodyPr>
          <a:lstStyle/>
          <a:p>
            <a:pPr algn="ctr"/>
            <a:r>
              <a:rPr lang="fr-FR" sz="2600" dirty="0"/>
              <a:t>📲 Copier des fichiers d’un appareil externe</a:t>
            </a:r>
            <a:endParaRPr lang="fr-FR" sz="3250" dirty="0"/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A525BD49-6E16-40B0-9C41-59C25F02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Faites du tri, dans l'ordi !</a:t>
            </a:r>
          </a:p>
        </p:txBody>
      </p:sp>
      <p:sp>
        <p:nvSpPr>
          <p:cNvPr id="22" name="Espace réservé du numéro de diapositive 21">
            <a:extLst>
              <a:ext uri="{FF2B5EF4-FFF2-40B4-BE49-F238E27FC236}">
                <a16:creationId xmlns:a16="http://schemas.microsoft.com/office/drawing/2014/main" id="{B7564F03-2539-4D85-8A1D-5B9FAB952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496C-A674-488F-82D3-A6592634C02D}" type="slidenum">
              <a:rPr lang="fr-FR" smtClean="0"/>
              <a:t>9</a:t>
            </a:fld>
            <a:endParaRPr lang="fr-FR" dirty="0"/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B569A57-4152-4192-9E35-EE1E58A0BDC5}"/>
              </a:ext>
            </a:extLst>
          </p:cNvPr>
          <p:cNvCxnSpPr/>
          <p:nvPr/>
        </p:nvCxnSpPr>
        <p:spPr>
          <a:xfrm>
            <a:off x="681038" y="1024583"/>
            <a:ext cx="8543925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contenu 16">
            <a:extLst>
              <a:ext uri="{FF2B5EF4-FFF2-40B4-BE49-F238E27FC236}">
                <a16:creationId xmlns:a16="http://schemas.microsoft.com/office/drawing/2014/main" id="{9A02872B-E8D2-4367-B111-E64F49BF6CF6}"/>
              </a:ext>
            </a:extLst>
          </p:cNvPr>
          <p:cNvSpPr txBox="1">
            <a:spLocks/>
          </p:cNvSpPr>
          <p:nvPr/>
        </p:nvSpPr>
        <p:spPr>
          <a:xfrm>
            <a:off x="668690" y="1733188"/>
            <a:ext cx="2545773" cy="407379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Trouver le fichier que vous souhaitez déplacer</a:t>
            </a: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D78D1A5-2151-421D-A69F-A3CF7878B508}"/>
              </a:ext>
            </a:extLst>
          </p:cNvPr>
          <p:cNvSpPr txBox="1"/>
          <p:nvPr/>
        </p:nvSpPr>
        <p:spPr>
          <a:xfrm>
            <a:off x="272394" y="1711205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FAD09D-39AD-493E-9A4D-495DD01472AD}"/>
              </a:ext>
            </a:extLst>
          </p:cNvPr>
          <p:cNvSpPr/>
          <p:nvPr/>
        </p:nvSpPr>
        <p:spPr>
          <a:xfrm>
            <a:off x="203725" y="1660913"/>
            <a:ext cx="3087536" cy="371138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3672C34-3287-4AEE-8F65-3B18A23BF191}"/>
              </a:ext>
            </a:extLst>
          </p:cNvPr>
          <p:cNvSpPr txBox="1"/>
          <p:nvPr/>
        </p:nvSpPr>
        <p:spPr>
          <a:xfrm>
            <a:off x="2398252" y="500570"/>
            <a:ext cx="4954997" cy="442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75" i="1" dirty="0">
                <a:latin typeface="+mj-lt"/>
              </a:rPr>
              <a:t>Disque dur, clé USB…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7DD80A6-24D6-4300-B2E5-C8CCACD76E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072"/>
          <a:stretch/>
        </p:blipFill>
        <p:spPr>
          <a:xfrm>
            <a:off x="272393" y="2521290"/>
            <a:ext cx="2937925" cy="2275473"/>
          </a:xfrm>
          <a:prstGeom prst="rect">
            <a:avLst/>
          </a:prstGeom>
        </p:spPr>
      </p:pic>
      <p:sp>
        <p:nvSpPr>
          <p:cNvPr id="15" name="Espace réservé du contenu 16">
            <a:extLst>
              <a:ext uri="{FF2B5EF4-FFF2-40B4-BE49-F238E27FC236}">
                <a16:creationId xmlns:a16="http://schemas.microsoft.com/office/drawing/2014/main" id="{2FF7D435-DA7F-4BC3-98F5-FC07673FC001}"/>
              </a:ext>
            </a:extLst>
          </p:cNvPr>
          <p:cNvSpPr txBox="1">
            <a:spLocks/>
          </p:cNvSpPr>
          <p:nvPr/>
        </p:nvSpPr>
        <p:spPr>
          <a:xfrm>
            <a:off x="3791295" y="1672572"/>
            <a:ext cx="2554189" cy="586591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Faites un clic droit et cliquez sur couper ou copier</a:t>
            </a: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46D537-707A-46E6-BE43-B77800232443}"/>
              </a:ext>
            </a:extLst>
          </p:cNvPr>
          <p:cNvSpPr txBox="1"/>
          <p:nvPr/>
        </p:nvSpPr>
        <p:spPr>
          <a:xfrm>
            <a:off x="3452306" y="1704848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C19E40-6A7C-4E48-95F8-A36E821B470A}"/>
              </a:ext>
            </a:extLst>
          </p:cNvPr>
          <p:cNvSpPr/>
          <p:nvPr/>
        </p:nvSpPr>
        <p:spPr>
          <a:xfrm>
            <a:off x="3383637" y="1654556"/>
            <a:ext cx="3087537" cy="371773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20" name="Espace réservé du contenu 16">
            <a:extLst>
              <a:ext uri="{FF2B5EF4-FFF2-40B4-BE49-F238E27FC236}">
                <a16:creationId xmlns:a16="http://schemas.microsoft.com/office/drawing/2014/main" id="{2795DD18-1EEA-43D3-9508-DEBEEF9A191F}"/>
              </a:ext>
            </a:extLst>
          </p:cNvPr>
          <p:cNvSpPr txBox="1">
            <a:spLocks/>
          </p:cNvSpPr>
          <p:nvPr/>
        </p:nvSpPr>
        <p:spPr>
          <a:xfrm>
            <a:off x="6979080" y="1672572"/>
            <a:ext cx="2554189" cy="586591"/>
          </a:xfrm>
          <a:prstGeom prst="rect">
            <a:avLst/>
          </a:prstGeom>
          <a:ln w="19050">
            <a:noFill/>
          </a:ln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463" dirty="0"/>
              <a:t>Allez sur votre clé USB/disque dur</a:t>
            </a: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  <a:p>
            <a:pPr marL="0" indent="0">
              <a:buNone/>
            </a:pPr>
            <a:endParaRPr lang="fr-FR" sz="1463" b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5627F81-42EC-4F4D-9B53-26938357199D}"/>
              </a:ext>
            </a:extLst>
          </p:cNvPr>
          <p:cNvSpPr txBox="1"/>
          <p:nvPr/>
        </p:nvSpPr>
        <p:spPr>
          <a:xfrm>
            <a:off x="6640091" y="1704848"/>
            <a:ext cx="396296" cy="39241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95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5EB394-DCC3-4699-95E1-25E18B4CCD8E}"/>
              </a:ext>
            </a:extLst>
          </p:cNvPr>
          <p:cNvSpPr/>
          <p:nvPr/>
        </p:nvSpPr>
        <p:spPr>
          <a:xfrm>
            <a:off x="6571422" y="1654556"/>
            <a:ext cx="3087537" cy="37177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B04F670-F8CB-490A-9EA5-50840249BE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517" y="2140566"/>
            <a:ext cx="1929775" cy="303692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F26EE7A5-D990-4351-82EF-C2D9F1B824B3}"/>
              </a:ext>
            </a:extLst>
          </p:cNvPr>
          <p:cNvSpPr/>
          <p:nvPr/>
        </p:nvSpPr>
        <p:spPr>
          <a:xfrm>
            <a:off x="1722810" y="3803845"/>
            <a:ext cx="681038" cy="75971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F042EA-21F5-4F9F-9BDA-075467C535D1}"/>
              </a:ext>
            </a:extLst>
          </p:cNvPr>
          <p:cNvSpPr/>
          <p:nvPr/>
        </p:nvSpPr>
        <p:spPr>
          <a:xfrm>
            <a:off x="3978747" y="4165001"/>
            <a:ext cx="1886396" cy="330845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D4B098C-3A5B-466C-A135-1C13445157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1526"/>
          <a:stretch/>
        </p:blipFill>
        <p:spPr>
          <a:xfrm>
            <a:off x="6649574" y="2140566"/>
            <a:ext cx="2955709" cy="308535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6DFC7FE1-6D0F-4990-8869-20031014C208}"/>
              </a:ext>
            </a:extLst>
          </p:cNvPr>
          <p:cNvSpPr/>
          <p:nvPr/>
        </p:nvSpPr>
        <p:spPr>
          <a:xfrm>
            <a:off x="6643752" y="4578093"/>
            <a:ext cx="1225453" cy="310273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F4A2DD5-14EE-4D33-9156-83F361179F0A}"/>
              </a:ext>
            </a:extLst>
          </p:cNvPr>
          <p:cNvSpPr txBox="1"/>
          <p:nvPr/>
        </p:nvSpPr>
        <p:spPr>
          <a:xfrm>
            <a:off x="3113408" y="5433189"/>
            <a:ext cx="3617075" cy="44255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138" dirty="0"/>
              <a:t>💡 Couper 👉  déplace le fichier dans le nouveau dossier</a:t>
            </a:r>
          </a:p>
          <a:p>
            <a:r>
              <a:rPr lang="fr-FR" sz="1138" dirty="0"/>
              <a:t>💡 Copier 👉 dédouble le fichier dans le nouveau dossier</a:t>
            </a:r>
          </a:p>
        </p:txBody>
      </p:sp>
    </p:spTree>
    <p:extLst>
      <p:ext uri="{BB962C8B-B14F-4D97-AF65-F5344CB8AC3E}">
        <p14:creationId xmlns:p14="http://schemas.microsoft.com/office/powerpoint/2010/main" val="1349561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4941</TotalTime>
  <Words>1258</Words>
  <Application>Microsoft Office PowerPoint</Application>
  <PresentationFormat>Format A4 (210 x 297 mm)</PresentationFormat>
  <Paragraphs>224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 Zoom sur le bureau</vt:lpstr>
      <vt:lpstr>📂La fenêtre</vt:lpstr>
      <vt:lpstr>📁Le dossier</vt:lpstr>
      <vt:lpstr>🤔Et on l’utilise comment ?</vt:lpstr>
      <vt:lpstr> 🔍 Zoom sur l’explorateur de fichiers</vt:lpstr>
      <vt:lpstr> 🔍 Zoom sur l’explorateur de fichiers</vt:lpstr>
      <vt:lpstr> 📲 Copier des fichiers d’un appareil externe</vt:lpstr>
      <vt:lpstr> 📲 Copier des fichiers d’un appareil externe</vt:lpstr>
      <vt:lpstr>📲 Copier des fichiers d’un appareil externe</vt:lpstr>
      <vt:lpstr>📲 Copier des fichiers d’un appareil externe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de prise en main</dc:title>
  <dc:creator>Conseiller Numérique - Mairie Peyruis</dc:creator>
  <cp:lastModifiedBy>Conseiller Numérique - Mairie Peyruis</cp:lastModifiedBy>
  <cp:revision>30</cp:revision>
  <dcterms:created xsi:type="dcterms:W3CDTF">2021-12-15T13:49:53Z</dcterms:created>
  <dcterms:modified xsi:type="dcterms:W3CDTF">2022-07-01T07:07:50Z</dcterms:modified>
</cp:coreProperties>
</file>